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handoutMasterIdLst>
    <p:handoutMasterId r:id="rId15"/>
  </p:handoutMasterIdLst>
  <p:sldIdLst>
    <p:sldId id="256" r:id="rId5"/>
    <p:sldId id="257" r:id="rId6"/>
    <p:sldId id="258" r:id="rId7"/>
    <p:sldId id="362" r:id="rId8"/>
    <p:sldId id="363" r:id="rId9"/>
    <p:sldId id="323" r:id="rId10"/>
    <p:sldId id="364" r:id="rId11"/>
    <p:sldId id="259" r:id="rId12"/>
    <p:sldId id="261" r:id="rId13"/>
    <p:sldId id="262" r:id="rId14"/>
  </p:sldIdLst>
  <p:sldSz cx="12192000" cy="6858000"/>
  <p:notesSz cx="7027863"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7E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6327"/>
  </p:normalViewPr>
  <p:slideViewPr>
    <p:cSldViewPr snapToGrid="0">
      <p:cViewPr varScale="1">
        <p:scale>
          <a:sx n="88" d="100"/>
          <a:sy n="88" d="100"/>
        </p:scale>
        <p:origin x="26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5407" cy="467311"/>
          </a:xfrm>
          <a:prstGeom prst="rect">
            <a:avLst/>
          </a:prstGeom>
        </p:spPr>
        <p:txBody>
          <a:bodyPr vert="horz" lIns="93379" tIns="46689" rIns="93379" bIns="46689" rtlCol="0"/>
          <a:lstStyle>
            <a:lvl1pPr algn="l">
              <a:defRPr sz="1200"/>
            </a:lvl1pPr>
          </a:lstStyle>
          <a:p>
            <a:endParaRPr lang="en-US"/>
          </a:p>
        </p:txBody>
      </p:sp>
      <p:sp>
        <p:nvSpPr>
          <p:cNvPr id="3" name="Date Placeholder 2"/>
          <p:cNvSpPr>
            <a:spLocks noGrp="1"/>
          </p:cNvSpPr>
          <p:nvPr>
            <p:ph type="dt" sz="quarter" idx="1"/>
          </p:nvPr>
        </p:nvSpPr>
        <p:spPr>
          <a:xfrm>
            <a:off x="3980830" y="0"/>
            <a:ext cx="3045407" cy="467311"/>
          </a:xfrm>
          <a:prstGeom prst="rect">
            <a:avLst/>
          </a:prstGeom>
        </p:spPr>
        <p:txBody>
          <a:bodyPr vert="horz" lIns="93379" tIns="46689" rIns="93379" bIns="46689" rtlCol="0"/>
          <a:lstStyle>
            <a:lvl1pPr algn="r">
              <a:defRPr sz="1200"/>
            </a:lvl1pPr>
          </a:lstStyle>
          <a:p>
            <a:fld id="{6331F679-A13B-4F02-9D65-4B16172C4C4F}" type="datetimeFigureOut">
              <a:rPr lang="en-US" smtClean="0"/>
              <a:t>7/31/2024</a:t>
            </a:fld>
            <a:endParaRPr lang="en-US"/>
          </a:p>
        </p:txBody>
      </p:sp>
      <p:sp>
        <p:nvSpPr>
          <p:cNvPr id="4" name="Footer Placeholder 3"/>
          <p:cNvSpPr>
            <a:spLocks noGrp="1"/>
          </p:cNvSpPr>
          <p:nvPr>
            <p:ph type="ftr" sz="quarter" idx="2"/>
          </p:nvPr>
        </p:nvSpPr>
        <p:spPr>
          <a:xfrm>
            <a:off x="0" y="8846554"/>
            <a:ext cx="3045407" cy="467310"/>
          </a:xfrm>
          <a:prstGeom prst="rect">
            <a:avLst/>
          </a:prstGeom>
        </p:spPr>
        <p:txBody>
          <a:bodyPr vert="horz" lIns="93379" tIns="46689" rIns="93379" bIns="46689" rtlCol="0" anchor="b"/>
          <a:lstStyle>
            <a:lvl1pPr algn="l">
              <a:defRPr sz="1200"/>
            </a:lvl1pPr>
          </a:lstStyle>
          <a:p>
            <a:endParaRPr lang="en-US"/>
          </a:p>
        </p:txBody>
      </p:sp>
      <p:sp>
        <p:nvSpPr>
          <p:cNvPr id="5" name="Slide Number Placeholder 4"/>
          <p:cNvSpPr>
            <a:spLocks noGrp="1"/>
          </p:cNvSpPr>
          <p:nvPr>
            <p:ph type="sldNum" sz="quarter" idx="3"/>
          </p:nvPr>
        </p:nvSpPr>
        <p:spPr>
          <a:xfrm>
            <a:off x="3980830" y="8846554"/>
            <a:ext cx="3045407" cy="467310"/>
          </a:xfrm>
          <a:prstGeom prst="rect">
            <a:avLst/>
          </a:prstGeom>
        </p:spPr>
        <p:txBody>
          <a:bodyPr vert="horz" lIns="93379" tIns="46689" rIns="93379" bIns="46689" rtlCol="0" anchor="b"/>
          <a:lstStyle>
            <a:lvl1pPr algn="r">
              <a:defRPr sz="1200"/>
            </a:lvl1pPr>
          </a:lstStyle>
          <a:p>
            <a:fld id="{59262532-E7A0-4441-8590-E94B8D1D503C}" type="slidenum">
              <a:rPr lang="en-US" smtClean="0"/>
              <a:t>‹#›</a:t>
            </a:fld>
            <a:endParaRPr lang="en-US"/>
          </a:p>
        </p:txBody>
      </p:sp>
    </p:spTree>
    <p:extLst>
      <p:ext uri="{BB962C8B-B14F-4D97-AF65-F5344CB8AC3E}">
        <p14:creationId xmlns:p14="http://schemas.microsoft.com/office/powerpoint/2010/main" val="23004284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Layout">
    <p:spTree>
      <p:nvGrpSpPr>
        <p:cNvPr id="1" name=""/>
        <p:cNvGrpSpPr/>
        <p:nvPr/>
      </p:nvGrpSpPr>
      <p:grpSpPr>
        <a:xfrm>
          <a:off x="0" y="0"/>
          <a:ext cx="0" cy="0"/>
          <a:chOff x="0" y="0"/>
          <a:chExt cx="0" cy="0"/>
        </a:xfrm>
      </p:grpSpPr>
      <p:sp>
        <p:nvSpPr>
          <p:cNvPr id="7" name="Title 9">
            <a:extLst>
              <a:ext uri="{FF2B5EF4-FFF2-40B4-BE49-F238E27FC236}">
                <a16:creationId xmlns:a16="http://schemas.microsoft.com/office/drawing/2014/main" id="{D699F113-4FC9-6E8A-A4AF-B7A9A8D98305}"/>
              </a:ext>
            </a:extLst>
          </p:cNvPr>
          <p:cNvSpPr>
            <a:spLocks noGrp="1"/>
          </p:cNvSpPr>
          <p:nvPr>
            <p:ph type="title" hasCustomPrompt="1"/>
          </p:nvPr>
        </p:nvSpPr>
        <p:spPr>
          <a:xfrm>
            <a:off x="600686" y="1548354"/>
            <a:ext cx="11072313" cy="1567568"/>
          </a:xfrm>
          <a:prstGeom prst="rect">
            <a:avLst/>
          </a:prstGeom>
        </p:spPr>
        <p:txBody>
          <a:bodyPr anchor="b">
            <a:normAutofit/>
          </a:bodyPr>
          <a:lstStyle>
            <a:lvl1pPr algn="ctr">
              <a:defRPr sz="4800" b="1" i="0" baseline="0">
                <a:solidFill>
                  <a:srgbClr val="3F7EA1"/>
                </a:solidFill>
                <a:latin typeface="Avenir Next LT Pro" panose="020F0502020204030204" pitchFamily="34" charset="0"/>
                <a:cs typeface="Avenir Next LT Pro" panose="020F0502020204030204" pitchFamily="34" charset="0"/>
              </a:defRPr>
            </a:lvl1pPr>
          </a:lstStyle>
          <a:p>
            <a:r>
              <a:rPr lang="en-US" sz="4800" b="1" dirty="0">
                <a:latin typeface="Times New Roman" panose="02020603050405020304" pitchFamily="18" charset="0"/>
                <a:cs typeface="Times New Roman" panose="02020603050405020304" pitchFamily="18" charset="0"/>
              </a:rPr>
              <a:t>District Quarterly Update	</a:t>
            </a:r>
            <a:endParaRPr lang="en-US" dirty="0"/>
          </a:p>
        </p:txBody>
      </p:sp>
      <p:sp>
        <p:nvSpPr>
          <p:cNvPr id="8" name="Text Placeholder 11">
            <a:extLst>
              <a:ext uri="{FF2B5EF4-FFF2-40B4-BE49-F238E27FC236}">
                <a16:creationId xmlns:a16="http://schemas.microsoft.com/office/drawing/2014/main" id="{2611E51F-1165-4100-D2BB-497521C7FFA1}"/>
              </a:ext>
            </a:extLst>
          </p:cNvPr>
          <p:cNvSpPr>
            <a:spLocks noGrp="1"/>
          </p:cNvSpPr>
          <p:nvPr>
            <p:ph type="body" sz="quarter" idx="10" hasCustomPrompt="1"/>
          </p:nvPr>
        </p:nvSpPr>
        <p:spPr>
          <a:xfrm>
            <a:off x="600074" y="3398491"/>
            <a:ext cx="11072313" cy="1219200"/>
          </a:xfrm>
          <a:prstGeom prst="rect">
            <a:avLst/>
          </a:prstGeom>
        </p:spPr>
        <p:txBody>
          <a:bodyPr>
            <a:normAutofit/>
          </a:bodyPr>
          <a:lstStyle>
            <a:lvl1pPr marL="0" indent="0" algn="ctr">
              <a:buNone/>
              <a:defRPr sz="2400" b="0" i="0">
                <a:latin typeface="Avenir Next LT Pro" panose="020B0504020202020204" pitchFamily="34" charset="77"/>
              </a:defRPr>
            </a:lvl1pPr>
          </a:lstStyle>
          <a:p>
            <a:pPr lvl="0"/>
            <a:r>
              <a:rPr lang="en-US" dirty="0"/>
              <a:t>Soil and Water Conservation Program</a:t>
            </a:r>
          </a:p>
          <a:p>
            <a:pPr lvl="0"/>
            <a:r>
              <a:rPr lang="en-US" dirty="0"/>
              <a:t>April 30, 2024 Jefferson City, MO	</a:t>
            </a:r>
          </a:p>
        </p:txBody>
      </p:sp>
      <p:pic>
        <p:nvPicPr>
          <p:cNvPr id="9" name="Picture 8">
            <a:extLst>
              <a:ext uri="{FF2B5EF4-FFF2-40B4-BE49-F238E27FC236}">
                <a16:creationId xmlns:a16="http://schemas.microsoft.com/office/drawing/2014/main" id="{34824F26-B50F-A0F2-BC25-82849EB5AD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6484" y="459878"/>
            <a:ext cx="11210535" cy="788733"/>
          </a:xfrm>
          <a:prstGeom prst="rect">
            <a:avLst/>
          </a:prstGeom>
        </p:spPr>
      </p:pic>
      <p:sp>
        <p:nvSpPr>
          <p:cNvPr id="12" name="Slide Number Placeholder 2">
            <a:extLst>
              <a:ext uri="{FF2B5EF4-FFF2-40B4-BE49-F238E27FC236}">
                <a16:creationId xmlns:a16="http://schemas.microsoft.com/office/drawing/2014/main" id="{760141E4-8DCD-5428-1DC9-ACCEA2FB6FDA}"/>
              </a:ext>
            </a:extLst>
          </p:cNvPr>
          <p:cNvSpPr>
            <a:spLocks noGrp="1"/>
          </p:cNvSpPr>
          <p:nvPr>
            <p:ph type="sldNum" sz="quarter" idx="11"/>
          </p:nvPr>
        </p:nvSpPr>
        <p:spPr>
          <a:xfrm>
            <a:off x="137320" y="6467829"/>
            <a:ext cx="462754" cy="365125"/>
          </a:xfrm>
        </p:spPr>
        <p:txBody>
          <a:bodyPr/>
          <a:lstStyle>
            <a:lvl1pPr>
              <a:defRPr baseline="0">
                <a:solidFill>
                  <a:schemeClr val="bg1"/>
                </a:solidFill>
              </a:defRPr>
            </a:lvl1pPr>
          </a:lstStyle>
          <a:p>
            <a:fld id="{D81FF95F-C41E-4A8C-BF0D-8864AFC7802F}" type="slidenum">
              <a:rPr lang="en-US" smtClean="0"/>
              <a:pPr/>
              <a:t>‹#›</a:t>
            </a:fld>
            <a:endParaRPr lang="en-US" dirty="0"/>
          </a:p>
        </p:txBody>
      </p:sp>
    </p:spTree>
    <p:extLst>
      <p:ext uri="{BB962C8B-B14F-4D97-AF65-F5344CB8AC3E}">
        <p14:creationId xmlns:p14="http://schemas.microsoft.com/office/powerpoint/2010/main" val="2232168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27A8F-F0EA-6CB1-AA31-63AFAD8B2405}"/>
              </a:ext>
            </a:extLst>
          </p:cNvPr>
          <p:cNvSpPr>
            <a:spLocks noGrp="1"/>
          </p:cNvSpPr>
          <p:nvPr>
            <p:ph type="title" hasCustomPrompt="1"/>
          </p:nvPr>
        </p:nvSpPr>
        <p:spPr>
          <a:xfrm>
            <a:off x="838200" y="365126"/>
            <a:ext cx="10515600" cy="907084"/>
          </a:xfrm>
        </p:spPr>
        <p:txBody>
          <a:bodyPr anchor="b"/>
          <a:lstStyle/>
          <a:p>
            <a:r>
              <a:rPr lang="en-US" dirty="0"/>
              <a:t>Click to edit Master title Headlines</a:t>
            </a:r>
            <a:br>
              <a:rPr lang="en-US" dirty="0"/>
            </a:br>
            <a:r>
              <a:rPr lang="en-US" dirty="0"/>
              <a:t>Two Line Title Here (Avenir Next LT Pro 32pt)</a:t>
            </a:r>
          </a:p>
        </p:txBody>
      </p:sp>
      <p:sp>
        <p:nvSpPr>
          <p:cNvPr id="3" name="Slide Number Placeholder 2">
            <a:extLst>
              <a:ext uri="{FF2B5EF4-FFF2-40B4-BE49-F238E27FC236}">
                <a16:creationId xmlns:a16="http://schemas.microsoft.com/office/drawing/2014/main" id="{C0683529-C001-2CF7-AB53-94B607CE22CA}"/>
              </a:ext>
            </a:extLst>
          </p:cNvPr>
          <p:cNvSpPr>
            <a:spLocks noGrp="1"/>
          </p:cNvSpPr>
          <p:nvPr>
            <p:ph type="sldNum" sz="quarter" idx="10"/>
          </p:nvPr>
        </p:nvSpPr>
        <p:spPr/>
        <p:txBody>
          <a:bodyPr/>
          <a:lstStyle/>
          <a:p>
            <a:fld id="{D81FF95F-C41E-4A8C-BF0D-8864AFC7802F}" type="slidenum">
              <a:rPr lang="en-US" smtClean="0"/>
              <a:pPr/>
              <a:t>‹#›</a:t>
            </a:fld>
            <a:endParaRPr lang="en-US" dirty="0"/>
          </a:p>
        </p:txBody>
      </p:sp>
      <p:sp>
        <p:nvSpPr>
          <p:cNvPr id="4" name="Text Placeholder 2">
            <a:extLst>
              <a:ext uri="{FF2B5EF4-FFF2-40B4-BE49-F238E27FC236}">
                <a16:creationId xmlns:a16="http://schemas.microsoft.com/office/drawing/2014/main" id="{15B2242C-3492-5B7C-9823-B64CB06D3B56}"/>
              </a:ext>
            </a:extLst>
          </p:cNvPr>
          <p:cNvSpPr>
            <a:spLocks noGrp="1"/>
          </p:cNvSpPr>
          <p:nvPr>
            <p:ph type="body" sz="quarter" idx="11" hasCustomPrompt="1"/>
          </p:nvPr>
        </p:nvSpPr>
        <p:spPr>
          <a:xfrm>
            <a:off x="838200" y="1470991"/>
            <a:ext cx="10515599" cy="4403035"/>
          </a:xfrm>
          <a:prstGeom prst="rect">
            <a:avLst/>
          </a:prstGeom>
        </p:spPr>
        <p:txBody>
          <a:bodyPr>
            <a:normAutofit/>
          </a:bodyPr>
          <a:lstStyle>
            <a:lvl1pPr>
              <a:defRPr sz="2400" b="0" i="0" baseline="0">
                <a:solidFill>
                  <a:schemeClr val="tx1"/>
                </a:solidFill>
                <a:latin typeface="Avenir Next LT Pro" panose="020B0504020202020204" pitchFamily="34" charset="77"/>
              </a:defRPr>
            </a:lvl1pPr>
            <a:lvl2pPr>
              <a:defRPr lang="en-US" sz="2400" b="0" i="0" kern="1200" baseline="0" dirty="0" smtClean="0">
                <a:solidFill>
                  <a:schemeClr val="tx1"/>
                </a:solidFill>
                <a:latin typeface="Avenir Next LT Pro" panose="020B0504020202020204" pitchFamily="34" charset="77"/>
                <a:ea typeface="+mn-ea"/>
                <a:cs typeface="+mn-cs"/>
              </a:defRPr>
            </a:lvl2pPr>
            <a:lvl3pPr>
              <a:defRPr sz="2400"/>
            </a:lvl3pPr>
            <a:lvl4pPr>
              <a:defRPr sz="2000"/>
            </a:lvl4pPr>
            <a:lvl5pPr>
              <a:defRPr sz="2000" baseline="0"/>
            </a:lvl5pPr>
          </a:lstStyle>
          <a:p>
            <a:pPr lvl="0"/>
            <a:r>
              <a:rPr lang="en-US" dirty="0"/>
              <a:t>Bulleted List (Cambria 24pt)</a:t>
            </a:r>
          </a:p>
          <a:p>
            <a:pPr lvl="1"/>
            <a:r>
              <a:rPr lang="en-US" dirty="0"/>
              <a:t>Second level (Cambria 20pt)</a:t>
            </a:r>
          </a:p>
        </p:txBody>
      </p:sp>
    </p:spTree>
    <p:extLst>
      <p:ext uri="{BB962C8B-B14F-4D97-AF65-F5344CB8AC3E}">
        <p14:creationId xmlns:p14="http://schemas.microsoft.com/office/powerpoint/2010/main" val="347861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with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27A8F-F0EA-6CB1-AA31-63AFAD8B2405}"/>
              </a:ext>
            </a:extLst>
          </p:cNvPr>
          <p:cNvSpPr>
            <a:spLocks noGrp="1"/>
          </p:cNvSpPr>
          <p:nvPr>
            <p:ph type="title" hasCustomPrompt="1"/>
          </p:nvPr>
        </p:nvSpPr>
        <p:spPr>
          <a:xfrm>
            <a:off x="838200" y="365126"/>
            <a:ext cx="10515600" cy="907084"/>
          </a:xfrm>
        </p:spPr>
        <p:txBody>
          <a:bodyPr anchor="b"/>
          <a:lstStyle/>
          <a:p>
            <a:r>
              <a:rPr lang="en-US" dirty="0"/>
              <a:t>Click to edit Master title Headlines</a:t>
            </a:r>
            <a:br>
              <a:rPr lang="en-US" dirty="0"/>
            </a:br>
            <a:r>
              <a:rPr lang="en-US" dirty="0"/>
              <a:t>Two Line Title Here (Avenir Next LT Pro 32pt)</a:t>
            </a:r>
          </a:p>
        </p:txBody>
      </p:sp>
      <p:sp>
        <p:nvSpPr>
          <p:cNvPr id="3" name="Slide Number Placeholder 2">
            <a:extLst>
              <a:ext uri="{FF2B5EF4-FFF2-40B4-BE49-F238E27FC236}">
                <a16:creationId xmlns:a16="http://schemas.microsoft.com/office/drawing/2014/main" id="{C0683529-C001-2CF7-AB53-94B607CE22CA}"/>
              </a:ext>
            </a:extLst>
          </p:cNvPr>
          <p:cNvSpPr>
            <a:spLocks noGrp="1"/>
          </p:cNvSpPr>
          <p:nvPr>
            <p:ph type="sldNum" sz="quarter" idx="10"/>
          </p:nvPr>
        </p:nvSpPr>
        <p:spPr/>
        <p:txBody>
          <a:bodyPr/>
          <a:lstStyle/>
          <a:p>
            <a:fld id="{D81FF95F-C41E-4A8C-BF0D-8864AFC7802F}" type="slidenum">
              <a:rPr lang="en-US" smtClean="0"/>
              <a:pPr/>
              <a:t>‹#›</a:t>
            </a:fld>
            <a:endParaRPr lang="en-US" dirty="0"/>
          </a:p>
        </p:txBody>
      </p:sp>
      <p:sp>
        <p:nvSpPr>
          <p:cNvPr id="4" name="Text Placeholder 2">
            <a:extLst>
              <a:ext uri="{FF2B5EF4-FFF2-40B4-BE49-F238E27FC236}">
                <a16:creationId xmlns:a16="http://schemas.microsoft.com/office/drawing/2014/main" id="{15B2242C-3492-5B7C-9823-B64CB06D3B56}"/>
              </a:ext>
            </a:extLst>
          </p:cNvPr>
          <p:cNvSpPr>
            <a:spLocks noGrp="1"/>
          </p:cNvSpPr>
          <p:nvPr>
            <p:ph type="body" sz="quarter" idx="11" hasCustomPrompt="1"/>
          </p:nvPr>
        </p:nvSpPr>
        <p:spPr>
          <a:xfrm>
            <a:off x="838201" y="1470991"/>
            <a:ext cx="5140450" cy="4403035"/>
          </a:xfrm>
          <a:prstGeom prst="rect">
            <a:avLst/>
          </a:prstGeom>
        </p:spPr>
        <p:txBody>
          <a:bodyPr>
            <a:normAutofit/>
          </a:bodyPr>
          <a:lstStyle>
            <a:lvl1pPr>
              <a:defRPr sz="2400" b="0" i="0" baseline="0">
                <a:solidFill>
                  <a:schemeClr val="tx1"/>
                </a:solidFill>
                <a:latin typeface="Avenir Next LT Pro" panose="020B0504020202020204" pitchFamily="34" charset="77"/>
              </a:defRPr>
            </a:lvl1pPr>
            <a:lvl2pPr>
              <a:defRPr lang="en-US" sz="2400" b="0" i="0" kern="1200" baseline="0" dirty="0" smtClean="0">
                <a:solidFill>
                  <a:schemeClr val="tx1"/>
                </a:solidFill>
                <a:latin typeface="Avenir Next LT Pro" panose="020B0504020202020204" pitchFamily="34" charset="77"/>
                <a:ea typeface="+mn-ea"/>
                <a:cs typeface="+mn-cs"/>
              </a:defRPr>
            </a:lvl2pPr>
            <a:lvl3pPr>
              <a:defRPr sz="2400"/>
            </a:lvl3pPr>
            <a:lvl4pPr>
              <a:defRPr sz="2000"/>
            </a:lvl4pPr>
            <a:lvl5pPr>
              <a:defRPr sz="2000" baseline="0"/>
            </a:lvl5pPr>
          </a:lstStyle>
          <a:p>
            <a:pPr lvl="0"/>
            <a:r>
              <a:rPr lang="en-US" dirty="0"/>
              <a:t>Bulleted List (Cambria 24pt)</a:t>
            </a:r>
          </a:p>
          <a:p>
            <a:pPr lvl="1"/>
            <a:r>
              <a:rPr lang="en-US" dirty="0"/>
              <a:t>Second level (Cambria 20pt)</a:t>
            </a:r>
          </a:p>
        </p:txBody>
      </p:sp>
      <p:sp>
        <p:nvSpPr>
          <p:cNvPr id="6" name="Picture Placeholder 5">
            <a:extLst>
              <a:ext uri="{FF2B5EF4-FFF2-40B4-BE49-F238E27FC236}">
                <a16:creationId xmlns:a16="http://schemas.microsoft.com/office/drawing/2014/main" id="{9C49A8C9-5AE5-E496-BAFE-C14EFD1ED45B}"/>
              </a:ext>
            </a:extLst>
          </p:cNvPr>
          <p:cNvSpPr>
            <a:spLocks noGrp="1"/>
          </p:cNvSpPr>
          <p:nvPr>
            <p:ph type="pic" sz="quarter" idx="12"/>
          </p:nvPr>
        </p:nvSpPr>
        <p:spPr>
          <a:xfrm>
            <a:off x="6213348" y="1470991"/>
            <a:ext cx="5140451" cy="4403035"/>
          </a:xfrm>
          <a:prstGeom prst="rect">
            <a:avLst/>
          </a:prstGeom>
        </p:spPr>
        <p:txBody>
          <a:bodyPr/>
          <a:lstStyle>
            <a:lvl1pPr>
              <a:defRPr b="0" i="0">
                <a:latin typeface="Avenir Next LT Pro" panose="020B0504020202020204" pitchFamily="34" charset="77"/>
              </a:defRPr>
            </a:lvl1pPr>
          </a:lstStyle>
          <a:p>
            <a:r>
              <a:rPr lang="en-US"/>
              <a:t>Click icon to add picture</a:t>
            </a:r>
            <a:endParaRPr lang="en-US" dirty="0"/>
          </a:p>
        </p:txBody>
      </p:sp>
    </p:spTree>
    <p:extLst>
      <p:ext uri="{BB962C8B-B14F-4D97-AF65-F5344CB8AC3E}">
        <p14:creationId xmlns:p14="http://schemas.microsoft.com/office/powerpoint/2010/main" val="653345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7ABEBF9-7ED0-4449-84F0-A9E96B39B7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330886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9B4EA7-394E-17CF-0E80-12327B60CB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z="3200" b="1" dirty="0">
                <a:latin typeface="Times New Roman" panose="02020603050405020304" pitchFamily="18" charset="0"/>
                <a:cs typeface="Times New Roman" panose="02020603050405020304" pitchFamily="18" charset="0"/>
              </a:rPr>
              <a:t>District Quarterly Update	</a:t>
            </a:r>
            <a:endParaRPr lang="en-US" dirty="0"/>
          </a:p>
        </p:txBody>
      </p:sp>
      <p:sp>
        <p:nvSpPr>
          <p:cNvPr id="3" name="Text Placeholder 2">
            <a:extLst>
              <a:ext uri="{FF2B5EF4-FFF2-40B4-BE49-F238E27FC236}">
                <a16:creationId xmlns:a16="http://schemas.microsoft.com/office/drawing/2014/main" id="{14FFDD98-29EC-1C1B-032C-E5FDCD170F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Bulleted List (Cambria 24pt)</a:t>
            </a:r>
          </a:p>
          <a:p>
            <a:pPr lvl="1"/>
            <a:r>
              <a:rPr lang="en-US" dirty="0"/>
              <a:t>Second level (Cambria 20pt)</a:t>
            </a:r>
          </a:p>
        </p:txBody>
      </p:sp>
      <p:pic>
        <p:nvPicPr>
          <p:cNvPr id="7" name="Picture 6">
            <a:extLst>
              <a:ext uri="{FF2B5EF4-FFF2-40B4-BE49-F238E27FC236}">
                <a16:creationId xmlns:a16="http://schemas.microsoft.com/office/drawing/2014/main" id="{F171737F-99D9-B7AF-ED71-704A0EA91EFA}"/>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5980426"/>
            <a:ext cx="12220373" cy="912285"/>
          </a:xfrm>
          <a:prstGeom prst="rect">
            <a:avLst/>
          </a:prstGeom>
        </p:spPr>
      </p:pic>
      <p:sp>
        <p:nvSpPr>
          <p:cNvPr id="8" name="Slide Number Placeholder 2">
            <a:extLst>
              <a:ext uri="{FF2B5EF4-FFF2-40B4-BE49-F238E27FC236}">
                <a16:creationId xmlns:a16="http://schemas.microsoft.com/office/drawing/2014/main" id="{DEE35F56-80F0-5460-46FC-3A9F2437E570}"/>
              </a:ext>
            </a:extLst>
          </p:cNvPr>
          <p:cNvSpPr>
            <a:spLocks noGrp="1"/>
          </p:cNvSpPr>
          <p:nvPr>
            <p:ph type="sldNum" sz="quarter" idx="4"/>
          </p:nvPr>
        </p:nvSpPr>
        <p:spPr>
          <a:xfrm>
            <a:off x="137320" y="6467829"/>
            <a:ext cx="548480" cy="365125"/>
          </a:xfrm>
          <a:prstGeom prst="rect">
            <a:avLst/>
          </a:prstGeom>
        </p:spPr>
        <p:txBody>
          <a:bodyPr/>
          <a:lstStyle>
            <a:lvl1pPr>
              <a:defRPr baseline="0">
                <a:solidFill>
                  <a:schemeClr val="bg1"/>
                </a:solidFill>
              </a:defRPr>
            </a:lvl1pPr>
          </a:lstStyle>
          <a:p>
            <a:fld id="{D81FF95F-C41E-4A8C-BF0D-8864AFC7802F}" type="slidenum">
              <a:rPr lang="en-US" smtClean="0"/>
              <a:pPr/>
              <a:t>‹#›</a:t>
            </a:fld>
            <a:endParaRPr lang="en-US" dirty="0"/>
          </a:p>
        </p:txBody>
      </p:sp>
    </p:spTree>
    <p:extLst>
      <p:ext uri="{BB962C8B-B14F-4D97-AF65-F5344CB8AC3E}">
        <p14:creationId xmlns:p14="http://schemas.microsoft.com/office/powerpoint/2010/main" val="1628455176"/>
      </p:ext>
    </p:extLst>
  </p:cSld>
  <p:clrMap bg1="lt1" tx1="dk1" bg2="lt2" tx2="dk2" accent1="accent1" accent2="accent2" accent3="accent3" accent4="accent4" accent5="accent5" accent6="accent6" hlink="hlink" folHlink="folHlink"/>
  <p:sldLayoutIdLst>
    <p:sldLayoutId id="2147483649" r:id="rId1"/>
    <p:sldLayoutId id="2147483653" r:id="rId2"/>
    <p:sldLayoutId id="2147483652" r:id="rId3"/>
    <p:sldLayoutId id="2147483654" r:id="rId4"/>
  </p:sldLayoutIdLst>
  <p:txStyles>
    <p:titleStyle>
      <a:lvl1pPr algn="l" defTabSz="914400" rtl="0" eaLnBrk="1" latinLnBrk="0" hangingPunct="1">
        <a:lnSpc>
          <a:spcPct val="90000"/>
        </a:lnSpc>
        <a:spcBef>
          <a:spcPct val="0"/>
        </a:spcBef>
        <a:buNone/>
        <a:defRPr sz="3200" b="1" i="0" kern="1200">
          <a:solidFill>
            <a:srgbClr val="3F7EA1"/>
          </a:solidFill>
          <a:latin typeface="Avenir Next LT Pro" panose="020B0504020202020204" pitchFamily="34"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0" i="0" kern="1200">
          <a:solidFill>
            <a:schemeClr val="tx1"/>
          </a:solidFill>
          <a:latin typeface="Avenir Next LT Pro" panose="020B0504020202020204"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venir Next LT Pro" panose="020B0504020202020204" pitchFamily="34"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soil&amp;waterconservationprogram@swcd.mo.gov" TargetMode="External"/><Relationship Id="rId2" Type="http://schemas.openxmlformats.org/officeDocument/2006/relationships/hyperlink" Target="mailto:followingsoil&amp;waterconservationprogram@swcd.mo.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997B4-E976-FDA7-EFDE-28CCE46637B3}"/>
              </a:ext>
            </a:extLst>
          </p:cNvPr>
          <p:cNvSpPr>
            <a:spLocks noGrp="1"/>
          </p:cNvSpPr>
          <p:nvPr>
            <p:ph type="ctrTitle"/>
          </p:nvPr>
        </p:nvSpPr>
        <p:spPr>
          <a:xfrm>
            <a:off x="1524000" y="1122363"/>
            <a:ext cx="9144000" cy="2387600"/>
          </a:xfrm>
        </p:spPr>
        <p:txBody>
          <a:bodyPr/>
          <a:lstStyle/>
          <a:p>
            <a:r>
              <a:rPr lang="en-US" dirty="0"/>
              <a:t>District Quarterly Update</a:t>
            </a:r>
          </a:p>
        </p:txBody>
      </p:sp>
      <p:sp>
        <p:nvSpPr>
          <p:cNvPr id="3" name="Subtitle 2">
            <a:extLst>
              <a:ext uri="{FF2B5EF4-FFF2-40B4-BE49-F238E27FC236}">
                <a16:creationId xmlns:a16="http://schemas.microsoft.com/office/drawing/2014/main" id="{0BF88540-7C84-5D29-D031-7AE8A43A14BD}"/>
              </a:ext>
            </a:extLst>
          </p:cNvPr>
          <p:cNvSpPr>
            <a:spLocks noGrp="1"/>
          </p:cNvSpPr>
          <p:nvPr>
            <p:ph type="subTitle" idx="4294967295"/>
          </p:nvPr>
        </p:nvSpPr>
        <p:spPr>
          <a:xfrm>
            <a:off x="1524000" y="3602038"/>
            <a:ext cx="9144000" cy="1655762"/>
          </a:xfrm>
        </p:spPr>
        <p:txBody>
          <a:bodyPr/>
          <a:lstStyle/>
          <a:p>
            <a:pPr marL="0" indent="0" algn="ctr">
              <a:buNone/>
            </a:pPr>
            <a:r>
              <a:rPr lang="en-US" dirty="0"/>
              <a:t>Soil and Water Conservation Program</a:t>
            </a:r>
          </a:p>
          <a:p>
            <a:pPr marL="0" indent="0" algn="ctr">
              <a:buNone/>
            </a:pPr>
            <a:r>
              <a:rPr lang="en-US" dirty="0"/>
              <a:t>July 31, 2024 Jefferson City, MO</a:t>
            </a:r>
          </a:p>
        </p:txBody>
      </p:sp>
    </p:spTree>
    <p:extLst>
      <p:ext uri="{BB962C8B-B14F-4D97-AF65-F5344CB8AC3E}">
        <p14:creationId xmlns:p14="http://schemas.microsoft.com/office/powerpoint/2010/main" val="4013254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t>
            </a:r>
          </a:p>
        </p:txBody>
      </p:sp>
      <p:sp>
        <p:nvSpPr>
          <p:cNvPr id="3" name="Text Placeholder 2"/>
          <p:cNvSpPr>
            <a:spLocks noGrp="1"/>
          </p:cNvSpPr>
          <p:nvPr>
            <p:ph type="body" sz="quarter" idx="11"/>
          </p:nvPr>
        </p:nvSpPr>
        <p:spPr/>
        <p:txBody>
          <a:bodyPr/>
          <a:lstStyle/>
          <a:p>
            <a:r>
              <a:rPr lang="en-US" dirty="0"/>
              <a:t>Any questions you may have for the items discussed or any other issue you would like to ask the program office about.</a:t>
            </a:r>
          </a:p>
          <a:p>
            <a:endParaRPr lang="en-US" dirty="0"/>
          </a:p>
          <a:p>
            <a:r>
              <a:rPr lang="en-US" dirty="0"/>
              <a:t>Thank you all for the amazing work you have done, and the service you continue to provide to your counties.  </a:t>
            </a:r>
          </a:p>
        </p:txBody>
      </p:sp>
    </p:spTree>
    <p:extLst>
      <p:ext uri="{BB962C8B-B14F-4D97-AF65-F5344CB8AC3E}">
        <p14:creationId xmlns:p14="http://schemas.microsoft.com/office/powerpoint/2010/main" val="3736126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a:t>
            </a:r>
          </a:p>
        </p:txBody>
      </p:sp>
      <p:sp>
        <p:nvSpPr>
          <p:cNvPr id="3" name="Text Placeholder 2"/>
          <p:cNvSpPr>
            <a:spLocks noGrp="1"/>
          </p:cNvSpPr>
          <p:nvPr>
            <p:ph type="body" sz="quarter" idx="11"/>
          </p:nvPr>
        </p:nvSpPr>
        <p:spPr/>
        <p:txBody>
          <a:bodyPr/>
          <a:lstStyle/>
          <a:p>
            <a:r>
              <a:rPr lang="en-US" dirty="0"/>
              <a:t>Welcome to the meeting, and thank you for taking a few minutes to join us.</a:t>
            </a:r>
          </a:p>
          <a:p>
            <a:r>
              <a:rPr lang="en-US" dirty="0"/>
              <a:t>In the interest of saving time, please allow us to go through our agenda and write down any questions you may have as we go. When we get to the end we will make time to answer questions.</a:t>
            </a:r>
          </a:p>
          <a:p>
            <a:r>
              <a:rPr lang="en-US" dirty="0"/>
              <a:t>Please make sure your phone or the microphone on the computer you are using is muted.</a:t>
            </a:r>
          </a:p>
        </p:txBody>
      </p:sp>
    </p:spTree>
    <p:extLst>
      <p:ext uri="{BB962C8B-B14F-4D97-AF65-F5344CB8AC3E}">
        <p14:creationId xmlns:p14="http://schemas.microsoft.com/office/powerpoint/2010/main" val="3648004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News</a:t>
            </a:r>
          </a:p>
        </p:txBody>
      </p:sp>
      <p:sp>
        <p:nvSpPr>
          <p:cNvPr id="3" name="Text Placeholder 2"/>
          <p:cNvSpPr>
            <a:spLocks noGrp="1"/>
          </p:cNvSpPr>
          <p:nvPr>
            <p:ph type="body" sz="quarter" idx="11"/>
          </p:nvPr>
        </p:nvSpPr>
        <p:spPr/>
        <p:txBody>
          <a:bodyPr>
            <a:normAutofit fontScale="92500"/>
          </a:bodyPr>
          <a:lstStyle/>
          <a:p>
            <a:r>
              <a:rPr lang="en-US" dirty="0"/>
              <a:t>Updates from the Soil and Water Program:</a:t>
            </a:r>
          </a:p>
          <a:p>
            <a:pPr lvl="2"/>
            <a:endParaRPr lang="en-US" dirty="0"/>
          </a:p>
          <a:p>
            <a:pPr lvl="1"/>
            <a:r>
              <a:rPr lang="en-US" dirty="0"/>
              <a:t>Cost Share Totals: An overlook of cost-share performance for FY24 and projections for FY25.</a:t>
            </a:r>
          </a:p>
          <a:p>
            <a:endParaRPr lang="en-US" dirty="0"/>
          </a:p>
          <a:p>
            <a:pPr lvl="1"/>
            <a:r>
              <a:rPr lang="en-US" dirty="0"/>
              <a:t>Commission Meeting Update: A quick review of select items from the June 12</a:t>
            </a:r>
            <a:r>
              <a:rPr lang="en-US" baseline="30000" dirty="0"/>
              <a:t>th</a:t>
            </a:r>
            <a:r>
              <a:rPr lang="en-US" dirty="0"/>
              <a:t> Commission meeting and the upcoming August 14</a:t>
            </a:r>
            <a:r>
              <a:rPr lang="en-US" baseline="30000" dirty="0"/>
              <a:t>th</a:t>
            </a:r>
            <a:r>
              <a:rPr lang="en-US" dirty="0"/>
              <a:t> meeting.</a:t>
            </a:r>
          </a:p>
          <a:p>
            <a:pPr lvl="1"/>
            <a:endParaRPr lang="en-US" dirty="0"/>
          </a:p>
          <a:p>
            <a:pPr lvl="1"/>
            <a:r>
              <a:rPr lang="en-US" dirty="0"/>
              <a:t>Progression Line Update</a:t>
            </a:r>
          </a:p>
          <a:p>
            <a:pPr marL="457200" lvl="1" indent="0">
              <a:buNone/>
            </a:pPr>
            <a:endParaRPr lang="en-US" dirty="0"/>
          </a:p>
          <a:p>
            <a:pPr lvl="1"/>
            <a:endParaRPr lang="en-US" dirty="0"/>
          </a:p>
          <a:p>
            <a:pPr marL="457200" lvl="1" indent="0">
              <a:buNone/>
            </a:pPr>
            <a:r>
              <a:rPr lang="en-US" dirty="0"/>
              <a:t>	</a:t>
            </a:r>
          </a:p>
        </p:txBody>
      </p:sp>
    </p:spTree>
    <p:extLst>
      <p:ext uri="{BB962C8B-B14F-4D97-AF65-F5344CB8AC3E}">
        <p14:creationId xmlns:p14="http://schemas.microsoft.com/office/powerpoint/2010/main" val="2532014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7C2C3-CEBE-ED5F-9295-52B90D3124AF}"/>
              </a:ext>
            </a:extLst>
          </p:cNvPr>
          <p:cNvSpPr>
            <a:spLocks noGrp="1"/>
          </p:cNvSpPr>
          <p:nvPr>
            <p:ph type="title"/>
          </p:nvPr>
        </p:nvSpPr>
        <p:spPr>
          <a:xfrm>
            <a:off x="838199" y="0"/>
            <a:ext cx="10515600" cy="907084"/>
          </a:xfrm>
        </p:spPr>
        <p:txBody>
          <a:bodyPr/>
          <a:lstStyle/>
          <a:p>
            <a:r>
              <a:rPr lang="en-US" dirty="0"/>
              <a:t>Progression Line</a:t>
            </a:r>
          </a:p>
        </p:txBody>
      </p:sp>
      <p:sp>
        <p:nvSpPr>
          <p:cNvPr id="3" name="Text Placeholder 2">
            <a:extLst>
              <a:ext uri="{FF2B5EF4-FFF2-40B4-BE49-F238E27FC236}">
                <a16:creationId xmlns:a16="http://schemas.microsoft.com/office/drawing/2014/main" id="{5AD11560-44AB-2CE4-B9DC-25720C255C2A}"/>
              </a:ext>
            </a:extLst>
          </p:cNvPr>
          <p:cNvSpPr>
            <a:spLocks noGrp="1"/>
          </p:cNvSpPr>
          <p:nvPr>
            <p:ph type="body" sz="quarter" idx="11"/>
          </p:nvPr>
        </p:nvSpPr>
        <p:spPr/>
        <p:txBody>
          <a:bodyPr/>
          <a:lstStyle/>
          <a:p>
            <a:endParaRPr lang="en-US" dirty="0"/>
          </a:p>
        </p:txBody>
      </p:sp>
      <p:pic>
        <p:nvPicPr>
          <p:cNvPr id="6" name="Picture 5">
            <a:extLst>
              <a:ext uri="{FF2B5EF4-FFF2-40B4-BE49-F238E27FC236}">
                <a16:creationId xmlns:a16="http://schemas.microsoft.com/office/drawing/2014/main" id="{54CCD864-D8D4-2E7B-BC22-9D48A700ECC9}"/>
              </a:ext>
            </a:extLst>
          </p:cNvPr>
          <p:cNvPicPr>
            <a:picLocks noChangeAspect="1"/>
          </p:cNvPicPr>
          <p:nvPr/>
        </p:nvPicPr>
        <p:blipFill>
          <a:blip r:embed="rId2"/>
          <a:stretch>
            <a:fillRect/>
          </a:stretch>
        </p:blipFill>
        <p:spPr>
          <a:xfrm>
            <a:off x="1705528" y="1069759"/>
            <a:ext cx="8780944" cy="5788241"/>
          </a:xfrm>
          <a:prstGeom prst="rect">
            <a:avLst/>
          </a:prstGeom>
        </p:spPr>
      </p:pic>
    </p:spTree>
    <p:extLst>
      <p:ext uri="{BB962C8B-B14F-4D97-AF65-F5344CB8AC3E}">
        <p14:creationId xmlns:p14="http://schemas.microsoft.com/office/powerpoint/2010/main" val="2578160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34C62-D5C5-7126-4BB5-80AE7F6C4423}"/>
              </a:ext>
            </a:extLst>
          </p:cNvPr>
          <p:cNvSpPr>
            <a:spLocks noGrp="1"/>
          </p:cNvSpPr>
          <p:nvPr>
            <p:ph type="title"/>
          </p:nvPr>
        </p:nvSpPr>
        <p:spPr/>
        <p:txBody>
          <a:bodyPr/>
          <a:lstStyle/>
          <a:p>
            <a:r>
              <a:rPr lang="en-US" dirty="0"/>
              <a:t>District Specialist VI</a:t>
            </a:r>
          </a:p>
        </p:txBody>
      </p:sp>
      <p:sp>
        <p:nvSpPr>
          <p:cNvPr id="3" name="Text Placeholder 2">
            <a:extLst>
              <a:ext uri="{FF2B5EF4-FFF2-40B4-BE49-F238E27FC236}">
                <a16:creationId xmlns:a16="http://schemas.microsoft.com/office/drawing/2014/main" id="{A8D54941-28DC-4B62-F250-A4813ABE8B68}"/>
              </a:ext>
            </a:extLst>
          </p:cNvPr>
          <p:cNvSpPr>
            <a:spLocks noGrp="1"/>
          </p:cNvSpPr>
          <p:nvPr>
            <p:ph type="body" sz="quarter" idx="11"/>
          </p:nvPr>
        </p:nvSpPr>
        <p:spPr/>
        <p:txBody>
          <a:bodyPr>
            <a:normAutofit fontScale="92500" lnSpcReduction="10000"/>
          </a:bodyPr>
          <a:lstStyle/>
          <a:p>
            <a:r>
              <a:rPr lang="en-US" dirty="0"/>
              <a:t>Application Period begins soon</a:t>
            </a:r>
          </a:p>
          <a:p>
            <a:r>
              <a:rPr lang="en-US" dirty="0"/>
              <a:t>Will fill 8 DSVI and 8 subsequent DSI positions</a:t>
            </a:r>
          </a:p>
          <a:p>
            <a:r>
              <a:rPr lang="en-US" dirty="0"/>
              <a:t>To apply send the </a:t>
            </a:r>
            <a:r>
              <a:rPr lang="en-US" u="sng" dirty="0">
                <a:hlinkClick r:id="rId2">
                  <a:extLst>
                    <a:ext uri="{A12FA001-AC4F-418D-AE19-62706E023703}">
                      <ahyp:hlinkClr xmlns:ahyp="http://schemas.microsoft.com/office/drawing/2018/hyperlinkcolor" xmlns="" val="tx"/>
                    </a:ext>
                  </a:extLst>
                </a:hlinkClick>
              </a:rPr>
              <a:t>following to </a:t>
            </a:r>
            <a:r>
              <a:rPr lang="en-US" dirty="0">
                <a:solidFill>
                  <a:srgbClr val="2C486B"/>
                </a:solidFill>
                <a:hlinkClick r:id="rId3">
                  <a:extLst>
                    <a:ext uri="{A12FA001-AC4F-418D-AE19-62706E023703}">
                      <ahyp:hlinkClr xmlns:ahyp="http://schemas.microsoft.com/office/drawing/2018/hyperlinkcolor" xmlns="" val="tx"/>
                    </a:ext>
                  </a:extLst>
                </a:hlinkClick>
              </a:rPr>
              <a:t>soil&amp;waterconservationprogram@swcd.mo.gov</a:t>
            </a:r>
            <a:endParaRPr lang="en-US" dirty="0">
              <a:solidFill>
                <a:srgbClr val="2C486B"/>
              </a:solidFill>
            </a:endParaRPr>
          </a:p>
          <a:p>
            <a:pPr lvl="1"/>
            <a:r>
              <a:rPr lang="en-US" dirty="0">
                <a:solidFill>
                  <a:srgbClr val="2C486B"/>
                </a:solidFill>
              </a:rPr>
              <a:t>Cover letter</a:t>
            </a:r>
          </a:p>
          <a:p>
            <a:pPr lvl="1"/>
            <a:r>
              <a:rPr lang="en-US" dirty="0"/>
              <a:t>Resume</a:t>
            </a:r>
          </a:p>
          <a:p>
            <a:pPr lvl="1"/>
            <a:r>
              <a:rPr lang="en-US" dirty="0"/>
              <a:t>Letter of Support from Board</a:t>
            </a:r>
          </a:p>
          <a:p>
            <a:pPr lvl="1"/>
            <a:r>
              <a:rPr lang="en-US" dirty="0"/>
              <a:t>Any other letters of recommendation or </a:t>
            </a:r>
            <a:r>
              <a:rPr lang="en-US"/>
              <a:t>relevant documentation.</a:t>
            </a:r>
            <a:endParaRPr lang="en-US" dirty="0"/>
          </a:p>
          <a:p>
            <a:endParaRPr lang="en-US" dirty="0"/>
          </a:p>
          <a:p>
            <a:r>
              <a:rPr lang="en-US" dirty="0"/>
              <a:t>Candidates will be interviewed by a committee with representation from:</a:t>
            </a:r>
          </a:p>
          <a:p>
            <a:pPr lvl="1"/>
            <a:r>
              <a:rPr lang="en-US" dirty="0"/>
              <a:t>SWCP</a:t>
            </a:r>
          </a:p>
          <a:p>
            <a:pPr lvl="1"/>
            <a:r>
              <a:rPr lang="en-US" dirty="0"/>
              <a:t>NRCS</a:t>
            </a:r>
          </a:p>
          <a:p>
            <a:pPr lvl="1"/>
            <a:r>
              <a:rPr lang="en-US" dirty="0"/>
              <a:t>Association(s)</a:t>
            </a:r>
          </a:p>
        </p:txBody>
      </p:sp>
    </p:spTree>
    <p:extLst>
      <p:ext uri="{BB962C8B-B14F-4D97-AF65-F5344CB8AC3E}">
        <p14:creationId xmlns:p14="http://schemas.microsoft.com/office/powerpoint/2010/main" val="345681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C6310B-9C19-44BF-9B28-143214F8DEB7}" type="slidenum">
              <a:rPr lang="en-US" smtClean="0"/>
              <a:t>6</a:t>
            </a:fld>
            <a:endParaRPr lang="en-US" dirty="0"/>
          </a:p>
        </p:txBody>
      </p:sp>
      <p:cxnSp>
        <p:nvCxnSpPr>
          <p:cNvPr id="6" name="Straight Arrow Connector 5"/>
          <p:cNvCxnSpPr/>
          <p:nvPr/>
        </p:nvCxnSpPr>
        <p:spPr>
          <a:xfrm flipH="1">
            <a:off x="1731146" y="2317072"/>
            <a:ext cx="1047565" cy="6303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462291" y="2294323"/>
            <a:ext cx="186431" cy="5465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429957" y="2294323"/>
            <a:ext cx="0" cy="4755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344357" y="2294323"/>
            <a:ext cx="301841" cy="3379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93848" y="2894120"/>
            <a:ext cx="1660125" cy="646331"/>
          </a:xfrm>
          <a:prstGeom prst="rect">
            <a:avLst/>
          </a:prstGeom>
          <a:noFill/>
        </p:spPr>
        <p:txBody>
          <a:bodyPr wrap="square" rtlCol="0">
            <a:spAutoFit/>
          </a:bodyPr>
          <a:lstStyle/>
          <a:p>
            <a:r>
              <a:rPr lang="en-US" dirty="0"/>
              <a:t>92nd percentile</a:t>
            </a:r>
          </a:p>
        </p:txBody>
      </p:sp>
      <p:sp>
        <p:nvSpPr>
          <p:cNvPr id="14" name="TextBox 13"/>
          <p:cNvSpPr txBox="1"/>
          <p:nvPr/>
        </p:nvSpPr>
        <p:spPr>
          <a:xfrm>
            <a:off x="2104008" y="2785469"/>
            <a:ext cx="1686757" cy="369332"/>
          </a:xfrm>
          <a:prstGeom prst="rect">
            <a:avLst/>
          </a:prstGeom>
          <a:noFill/>
        </p:spPr>
        <p:txBody>
          <a:bodyPr wrap="square" rtlCol="0">
            <a:spAutoFit/>
          </a:bodyPr>
          <a:lstStyle/>
          <a:p>
            <a:r>
              <a:rPr lang="en-US" dirty="0"/>
              <a:t> 85</a:t>
            </a:r>
            <a:r>
              <a:rPr lang="en-US" baseline="30000" dirty="0"/>
              <a:t>th</a:t>
            </a:r>
            <a:r>
              <a:rPr lang="en-US" dirty="0"/>
              <a:t> percentile</a:t>
            </a:r>
          </a:p>
        </p:txBody>
      </p:sp>
      <p:sp>
        <p:nvSpPr>
          <p:cNvPr id="15" name="TextBox 14"/>
          <p:cNvSpPr txBox="1"/>
          <p:nvPr/>
        </p:nvSpPr>
        <p:spPr>
          <a:xfrm>
            <a:off x="3977196" y="2785469"/>
            <a:ext cx="1278385" cy="646331"/>
          </a:xfrm>
          <a:prstGeom prst="rect">
            <a:avLst/>
          </a:prstGeom>
          <a:noFill/>
        </p:spPr>
        <p:txBody>
          <a:bodyPr wrap="square" rtlCol="0">
            <a:spAutoFit/>
          </a:bodyPr>
          <a:lstStyle/>
          <a:p>
            <a:r>
              <a:rPr lang="en-US" dirty="0"/>
              <a:t>83</a:t>
            </a:r>
            <a:r>
              <a:rPr lang="en-US" baseline="30000" dirty="0"/>
              <a:t>rd</a:t>
            </a:r>
            <a:r>
              <a:rPr lang="en-US" dirty="0"/>
              <a:t>  percentile</a:t>
            </a:r>
          </a:p>
        </p:txBody>
      </p:sp>
      <p:sp>
        <p:nvSpPr>
          <p:cNvPr id="16" name="TextBox 15"/>
          <p:cNvSpPr txBox="1"/>
          <p:nvPr/>
        </p:nvSpPr>
        <p:spPr>
          <a:xfrm>
            <a:off x="5495277" y="2632229"/>
            <a:ext cx="1669003" cy="369332"/>
          </a:xfrm>
          <a:prstGeom prst="rect">
            <a:avLst/>
          </a:prstGeom>
          <a:noFill/>
        </p:spPr>
        <p:txBody>
          <a:bodyPr wrap="square" rtlCol="0">
            <a:spAutoFit/>
          </a:bodyPr>
          <a:lstStyle/>
          <a:p>
            <a:r>
              <a:rPr lang="en-US" dirty="0"/>
              <a:t>NO</a:t>
            </a:r>
          </a:p>
        </p:txBody>
      </p:sp>
      <p:sp>
        <p:nvSpPr>
          <p:cNvPr id="5" name="Title 1">
            <a:extLst>
              <a:ext uri="{FF2B5EF4-FFF2-40B4-BE49-F238E27FC236}">
                <a16:creationId xmlns:a16="http://schemas.microsoft.com/office/drawing/2014/main" id="{4535E2BE-2340-FC3C-A03D-77C8BFC1F0CD}"/>
              </a:ext>
            </a:extLst>
          </p:cNvPr>
          <p:cNvSpPr txBox="1">
            <a:spLocks/>
          </p:cNvSpPr>
          <p:nvPr/>
        </p:nvSpPr>
        <p:spPr>
          <a:xfrm>
            <a:off x="153515" y="107528"/>
            <a:ext cx="10972800" cy="731617"/>
          </a:xfrm>
          <a:prstGeom prst="rect">
            <a:avLst/>
          </a:prstGeom>
        </p:spPr>
        <p:txBody>
          <a:bodyPr/>
          <a:lstStyle>
            <a:lvl1pPr algn="l" defTabSz="914400" rtl="0" eaLnBrk="1" latinLnBrk="0" hangingPunct="1">
              <a:lnSpc>
                <a:spcPct val="90000"/>
              </a:lnSpc>
              <a:spcBef>
                <a:spcPct val="0"/>
              </a:spcBef>
              <a:buNone/>
              <a:defRPr sz="3200" b="1" i="0" kern="1200">
                <a:solidFill>
                  <a:srgbClr val="3F7EA1"/>
                </a:solidFill>
                <a:latin typeface="Avenir Next LT Pro" panose="020B0504020202020204" pitchFamily="34" charset="77"/>
                <a:ea typeface="+mj-ea"/>
                <a:cs typeface="+mj-cs"/>
              </a:defRPr>
            </a:lvl1pPr>
          </a:lstStyle>
          <a:p>
            <a:r>
              <a:rPr lang="en-US"/>
              <a:t>Performance Funding</a:t>
            </a:r>
            <a:endParaRPr lang="en-US" dirty="0"/>
          </a:p>
        </p:txBody>
      </p:sp>
      <p:graphicFrame>
        <p:nvGraphicFramePr>
          <p:cNvPr id="7" name="Table 6">
            <a:extLst>
              <a:ext uri="{FF2B5EF4-FFF2-40B4-BE49-F238E27FC236}">
                <a16:creationId xmlns:a16="http://schemas.microsoft.com/office/drawing/2014/main" id="{189F5829-2307-0BC0-1BE1-BCA245679B8C}"/>
              </a:ext>
            </a:extLst>
          </p:cNvPr>
          <p:cNvGraphicFramePr>
            <a:graphicFrameLocks noGrp="1"/>
          </p:cNvGraphicFramePr>
          <p:nvPr/>
        </p:nvGraphicFramePr>
        <p:xfrm>
          <a:off x="2133600" y="1574352"/>
          <a:ext cx="7924799" cy="535305"/>
        </p:xfrm>
        <a:graphic>
          <a:graphicData uri="http://schemas.openxmlformats.org/drawingml/2006/table">
            <a:tbl>
              <a:tblPr>
                <a:tableStyleId>{5C22544A-7EE6-4342-B048-85BDC9FD1C3A}</a:tableStyleId>
              </a:tblPr>
              <a:tblGrid>
                <a:gridCol w="862218">
                  <a:extLst>
                    <a:ext uri="{9D8B030D-6E8A-4147-A177-3AD203B41FA5}">
                      <a16:colId xmlns:a16="http://schemas.microsoft.com/office/drawing/2014/main" val="2002491521"/>
                    </a:ext>
                  </a:extLst>
                </a:gridCol>
                <a:gridCol w="912937">
                  <a:extLst>
                    <a:ext uri="{9D8B030D-6E8A-4147-A177-3AD203B41FA5}">
                      <a16:colId xmlns:a16="http://schemas.microsoft.com/office/drawing/2014/main" val="3133950023"/>
                    </a:ext>
                  </a:extLst>
                </a:gridCol>
                <a:gridCol w="1090452">
                  <a:extLst>
                    <a:ext uri="{9D8B030D-6E8A-4147-A177-3AD203B41FA5}">
                      <a16:colId xmlns:a16="http://schemas.microsoft.com/office/drawing/2014/main" val="2117325244"/>
                    </a:ext>
                  </a:extLst>
                </a:gridCol>
                <a:gridCol w="1017544">
                  <a:extLst>
                    <a:ext uri="{9D8B030D-6E8A-4147-A177-3AD203B41FA5}">
                      <a16:colId xmlns:a16="http://schemas.microsoft.com/office/drawing/2014/main" val="1818482737"/>
                    </a:ext>
                  </a:extLst>
                </a:gridCol>
                <a:gridCol w="789310">
                  <a:extLst>
                    <a:ext uri="{9D8B030D-6E8A-4147-A177-3AD203B41FA5}">
                      <a16:colId xmlns:a16="http://schemas.microsoft.com/office/drawing/2014/main" val="1130619434"/>
                    </a:ext>
                  </a:extLst>
                </a:gridCol>
                <a:gridCol w="1093622">
                  <a:extLst>
                    <a:ext uri="{9D8B030D-6E8A-4147-A177-3AD203B41FA5}">
                      <a16:colId xmlns:a16="http://schemas.microsoft.com/office/drawing/2014/main" val="1975921938"/>
                    </a:ext>
                  </a:extLst>
                </a:gridCol>
                <a:gridCol w="608625">
                  <a:extLst>
                    <a:ext uri="{9D8B030D-6E8A-4147-A177-3AD203B41FA5}">
                      <a16:colId xmlns:a16="http://schemas.microsoft.com/office/drawing/2014/main" val="2889131924"/>
                    </a:ext>
                  </a:extLst>
                </a:gridCol>
                <a:gridCol w="941466">
                  <a:extLst>
                    <a:ext uri="{9D8B030D-6E8A-4147-A177-3AD203B41FA5}">
                      <a16:colId xmlns:a16="http://schemas.microsoft.com/office/drawing/2014/main" val="2015655339"/>
                    </a:ext>
                  </a:extLst>
                </a:gridCol>
                <a:gridCol w="608625">
                  <a:extLst>
                    <a:ext uri="{9D8B030D-6E8A-4147-A177-3AD203B41FA5}">
                      <a16:colId xmlns:a16="http://schemas.microsoft.com/office/drawing/2014/main" val="3895266020"/>
                    </a:ext>
                  </a:extLst>
                </a:gridCol>
              </a:tblGrid>
              <a:tr h="190500">
                <a:tc>
                  <a:txBody>
                    <a:bodyPr/>
                    <a:lstStyle/>
                    <a:p>
                      <a:pPr algn="l" fontAlgn="b"/>
                      <a:r>
                        <a:rPr lang="en-US" sz="1100" u="none" strike="noStrike">
                          <a:effectLst/>
                        </a:rPr>
                        <a:t>$ Acres</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Practice</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Admin</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Board </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Max$</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Eligible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Not Claimed</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Claimed</a:t>
                      </a:r>
                      <a:endParaRPr lang="en-US"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23168417"/>
                  </a:ext>
                </a:extLst>
              </a:tr>
              <a:tr h="190500">
                <a:tc>
                  <a:txBody>
                    <a:bodyPr/>
                    <a:lstStyle/>
                    <a:p>
                      <a:pPr algn="r" fontAlgn="b"/>
                      <a:r>
                        <a:rPr lang="en-US" sz="1100" u="none" strike="noStrike">
                          <a:effectLst/>
                        </a:rPr>
                        <a:t>$2,093.40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$1,958.35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$1,859.30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$0.00</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$9,003.89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$5,911.05</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$3,092.84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65.65</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64506500"/>
                  </a:ext>
                </a:extLst>
              </a:tr>
            </a:tbl>
          </a:graphicData>
        </a:graphic>
      </p:graphicFrame>
      <p:sp>
        <p:nvSpPr>
          <p:cNvPr id="18" name="Oval 17"/>
          <p:cNvSpPr/>
          <p:nvPr/>
        </p:nvSpPr>
        <p:spPr>
          <a:xfrm>
            <a:off x="6749717" y="1411929"/>
            <a:ext cx="1589103" cy="90940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8FF4948-34B9-9E43-C620-BF763ABC000C}"/>
              </a:ext>
            </a:extLst>
          </p:cNvPr>
          <p:cNvSpPr txBox="1"/>
          <p:nvPr/>
        </p:nvSpPr>
        <p:spPr>
          <a:xfrm>
            <a:off x="3145872" y="4169328"/>
            <a:ext cx="3858935" cy="369332"/>
          </a:xfrm>
          <a:prstGeom prst="rect">
            <a:avLst/>
          </a:prstGeom>
          <a:noFill/>
        </p:spPr>
        <p:txBody>
          <a:bodyPr wrap="square" rtlCol="0">
            <a:spAutoFit/>
          </a:bodyPr>
          <a:lstStyle/>
          <a:p>
            <a:r>
              <a:rPr lang="en-US" dirty="0"/>
              <a:t>$2,251 possible for each of 4 metrics.</a:t>
            </a:r>
          </a:p>
        </p:txBody>
      </p:sp>
    </p:spTree>
    <p:extLst>
      <p:ext uri="{BB962C8B-B14F-4D97-AF65-F5344CB8AC3E}">
        <p14:creationId xmlns:p14="http://schemas.microsoft.com/office/powerpoint/2010/main" val="3653964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B0866DB-3E5A-8A08-CC24-56F4E5AEF9B4}"/>
              </a:ext>
            </a:extLst>
          </p:cNvPr>
          <p:cNvPicPr>
            <a:picLocks noChangeAspect="1"/>
          </p:cNvPicPr>
          <p:nvPr/>
        </p:nvPicPr>
        <p:blipFill>
          <a:blip r:embed="rId2"/>
          <a:stretch>
            <a:fillRect/>
          </a:stretch>
        </p:blipFill>
        <p:spPr>
          <a:xfrm>
            <a:off x="2276475" y="657225"/>
            <a:ext cx="7639050" cy="5543550"/>
          </a:xfrm>
          <a:prstGeom prst="rect">
            <a:avLst/>
          </a:prstGeom>
        </p:spPr>
      </p:pic>
    </p:spTree>
    <p:extLst>
      <p:ext uri="{BB962C8B-B14F-4D97-AF65-F5344CB8AC3E}">
        <p14:creationId xmlns:p14="http://schemas.microsoft.com/office/powerpoint/2010/main" val="2764765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Practices and Policy Update</a:t>
            </a:r>
          </a:p>
        </p:txBody>
      </p:sp>
      <p:sp>
        <p:nvSpPr>
          <p:cNvPr id="3" name="Text Placeholder 2"/>
          <p:cNvSpPr>
            <a:spLocks noGrp="1"/>
          </p:cNvSpPr>
          <p:nvPr>
            <p:ph type="body" sz="quarter" idx="11"/>
          </p:nvPr>
        </p:nvSpPr>
        <p:spPr/>
        <p:txBody>
          <a:bodyPr/>
          <a:lstStyle/>
          <a:p>
            <a:r>
              <a:rPr lang="en-US" dirty="0"/>
              <a:t>Dan </a:t>
            </a:r>
            <a:r>
              <a:rPr lang="en-US" dirty="0" err="1"/>
              <a:t>Norwald</a:t>
            </a:r>
            <a:r>
              <a:rPr lang="en-US" dirty="0"/>
              <a:t> and Justin Davis: DNR Well Plugging</a:t>
            </a:r>
          </a:p>
          <a:p>
            <a:endParaRPr lang="en-US" dirty="0"/>
          </a:p>
          <a:p>
            <a:r>
              <a:rPr lang="en-US" dirty="0"/>
              <a:t>Reminder of the drought executive order in effect until September 1, 2024.</a:t>
            </a:r>
          </a:p>
          <a:p>
            <a:pPr marL="0" indent="0">
              <a:buNone/>
            </a:pPr>
            <a:endParaRPr lang="en-US" dirty="0"/>
          </a:p>
          <a:p>
            <a:r>
              <a:rPr lang="en-US" dirty="0"/>
              <a:t>Explaining possible changes coming to the N340 practice.</a:t>
            </a:r>
          </a:p>
          <a:p>
            <a:endParaRPr lang="en-US" dirty="0"/>
          </a:p>
          <a:p>
            <a:endParaRPr lang="en-US" dirty="0"/>
          </a:p>
          <a:p>
            <a:endParaRPr lang="en-US" dirty="0"/>
          </a:p>
        </p:txBody>
      </p:sp>
    </p:spTree>
    <p:extLst>
      <p:ext uri="{BB962C8B-B14F-4D97-AF65-F5344CB8AC3E}">
        <p14:creationId xmlns:p14="http://schemas.microsoft.com/office/powerpoint/2010/main" val="3157108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District Employee Spotlight</a:t>
            </a:r>
          </a:p>
        </p:txBody>
      </p:sp>
      <p:sp>
        <p:nvSpPr>
          <p:cNvPr id="3" name="Text Placeholder 2"/>
          <p:cNvSpPr>
            <a:spLocks noGrp="1"/>
          </p:cNvSpPr>
          <p:nvPr>
            <p:ph type="body" sz="quarter" idx="11"/>
          </p:nvPr>
        </p:nvSpPr>
        <p:spPr/>
        <p:txBody>
          <a:bodyPr>
            <a:normAutofit lnSpcReduction="10000"/>
          </a:bodyPr>
          <a:lstStyle/>
          <a:p>
            <a:r>
              <a:rPr lang="en-US" dirty="0"/>
              <a:t>This is an opportunity to show our appreciation for our fellow employees who go above and beyond, displaying not only a knowledge of the job, but a willingness to help others along the way.</a:t>
            </a:r>
          </a:p>
          <a:p>
            <a:r>
              <a:rPr lang="en-US" dirty="0"/>
              <a:t>This quarter’s employee spotlight is: Rhonda Metcalf, Carroll County SWCD</a:t>
            </a:r>
          </a:p>
          <a:p>
            <a:r>
              <a:rPr lang="en-US" dirty="0"/>
              <a:t>Rhonda has been with Carroll County for 28 years. She has seen her fair share of changes through the program in that time, and is always quick to smile and lend a helping hand to other districts in the name of conservation. Whether it be in person or over the phone, you can always count on Rhonda to tell you straight and make sure the job gets done.</a:t>
            </a:r>
          </a:p>
          <a:p>
            <a:r>
              <a:rPr lang="en-US" dirty="0"/>
              <a:t>Please let your coordinator know if you have someone in your district you would like to nominate for the employee spotlight at the next update!</a:t>
            </a:r>
          </a:p>
        </p:txBody>
      </p:sp>
    </p:spTree>
    <p:extLst>
      <p:ext uri="{BB962C8B-B14F-4D97-AF65-F5344CB8AC3E}">
        <p14:creationId xmlns:p14="http://schemas.microsoft.com/office/powerpoint/2010/main" val="196834697"/>
      </p:ext>
    </p:extLst>
  </p:cSld>
  <p:clrMapOvr>
    <a:masterClrMapping/>
  </p:clrMapOvr>
</p:sld>
</file>

<file path=ppt/theme/theme1.xml><?xml version="1.0" encoding="utf-8"?>
<a:theme xmlns:a="http://schemas.openxmlformats.org/drawingml/2006/main" name="Office Theme">
  <a:themeElements>
    <a:clrScheme name="MoDNR Colors">
      <a:dk1>
        <a:srgbClr val="000000"/>
      </a:dk1>
      <a:lt1>
        <a:srgbClr val="FFFFFF"/>
      </a:lt1>
      <a:dk2>
        <a:srgbClr val="3F7EA1"/>
      </a:dk2>
      <a:lt2>
        <a:srgbClr val="EEECE1"/>
      </a:lt2>
      <a:accent1>
        <a:srgbClr val="3F7EA1"/>
      </a:accent1>
      <a:accent2>
        <a:srgbClr val="FCD543"/>
      </a:accent2>
      <a:accent3>
        <a:srgbClr val="689D4D"/>
      </a:accent3>
      <a:accent4>
        <a:srgbClr val="915E3F"/>
      </a:accent4>
      <a:accent5>
        <a:srgbClr val="80B3C6"/>
      </a:accent5>
      <a:accent6>
        <a:srgbClr val="E86B2E"/>
      </a:accent6>
      <a:hlink>
        <a:srgbClr val="2C486B"/>
      </a:hlink>
      <a:folHlink>
        <a:srgbClr val="800080"/>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9" id="{8B5FC498-8E19-1D44-94D3-9986D592C687}" vid="{3E692B47-AD56-6847-8A85-0A8F9502E02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E58728F8373D7408289EFC8B8950123" ma:contentTypeVersion="6" ma:contentTypeDescription="Create a new document." ma:contentTypeScope="" ma:versionID="af53d70ddba8c1531484fb5e8a441e3d">
  <xsd:schema xmlns:xsd="http://www.w3.org/2001/XMLSchema" xmlns:xs="http://www.w3.org/2001/XMLSchema" xmlns:p="http://schemas.microsoft.com/office/2006/metadata/properties" xmlns:ns3="c478de5c-a3f8-442e-bedb-8dd987f3c41e" targetNamespace="http://schemas.microsoft.com/office/2006/metadata/properties" ma:root="true" ma:fieldsID="39dac57ba06330a3b2cd7c974d1ae4f3" ns3:_="">
    <xsd:import namespace="c478de5c-a3f8-442e-bedb-8dd987f3c41e"/>
    <xsd:element name="properties">
      <xsd:complexType>
        <xsd:sequence>
          <xsd:element name="documentManagement">
            <xsd:complexType>
              <xsd:all>
                <xsd:element ref="ns3:MediaServiceMetadata" minOccurs="0"/>
                <xsd:element ref="ns3:MediaServiceFastMetadata" minOccurs="0"/>
                <xsd:element ref="ns3:MediaServiceSearchProperties" minOccurs="0"/>
                <xsd:element ref="ns3:MediaServiceObjectDetectorVersions" minOccurs="0"/>
                <xsd:element ref="ns3:MediaServiceDateTaken"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78de5c-a3f8-442e-bedb-8dd987f3c4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_activity" ma:index="13"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c478de5c-a3f8-442e-bedb-8dd987f3c41e" xsi:nil="true"/>
  </documentManagement>
</p:properties>
</file>

<file path=customXml/itemProps1.xml><?xml version="1.0" encoding="utf-8"?>
<ds:datastoreItem xmlns:ds="http://schemas.openxmlformats.org/officeDocument/2006/customXml" ds:itemID="{41C67C75-2F11-43B9-A8BF-1C64DB17E634}">
  <ds:schemaRefs>
    <ds:schemaRef ds:uri="http://schemas.microsoft.com/sharepoint/v3/contenttype/forms"/>
  </ds:schemaRefs>
</ds:datastoreItem>
</file>

<file path=customXml/itemProps2.xml><?xml version="1.0" encoding="utf-8"?>
<ds:datastoreItem xmlns:ds="http://schemas.openxmlformats.org/officeDocument/2006/customXml" ds:itemID="{A886389F-FD84-4D23-9A0F-9F20D3A597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78de5c-a3f8-442e-bedb-8dd987f3c4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600DF58-3FC4-4D04-A4B1-7BC4046DF89E}">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c478de5c-a3f8-442e-bedb-8dd987f3c41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MoDNR-50th-Template (8)</Template>
  <TotalTime>130</TotalTime>
  <Words>489</Words>
  <Application>Microsoft Office PowerPoint</Application>
  <PresentationFormat>Widescreen</PresentationFormat>
  <Paragraphs>71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Avenir Next LT Pro</vt:lpstr>
      <vt:lpstr>Calibri</vt:lpstr>
      <vt:lpstr>Cambria</vt:lpstr>
      <vt:lpstr>Times New Roman</vt:lpstr>
      <vt:lpstr>Office Theme</vt:lpstr>
      <vt:lpstr>District Quarterly Update</vt:lpstr>
      <vt:lpstr>Welcome!</vt:lpstr>
      <vt:lpstr>Program News</vt:lpstr>
      <vt:lpstr>Progression Line</vt:lpstr>
      <vt:lpstr>District Specialist VI</vt:lpstr>
      <vt:lpstr>PowerPoint Presentation</vt:lpstr>
      <vt:lpstr>PowerPoint Presentation</vt:lpstr>
      <vt:lpstr>Practices and Policy Update</vt:lpstr>
      <vt:lpstr>District Employee Spotlight</vt:lpstr>
      <vt:lpstr>Questions  </vt:lpstr>
    </vt:vector>
  </TitlesOfParts>
  <Company>State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Blansett, Matthew</dc:creator>
  <cp:lastModifiedBy>Kempker, Kelsey</cp:lastModifiedBy>
  <cp:revision>10</cp:revision>
  <cp:lastPrinted>2024-04-30T13:47:36Z</cp:lastPrinted>
  <dcterms:created xsi:type="dcterms:W3CDTF">2024-04-30T12:29:29Z</dcterms:created>
  <dcterms:modified xsi:type="dcterms:W3CDTF">2024-07-31T16:51:40Z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0x010100BE58728F8373D7408289EFC8B8950123</vt:lpwstr>
  </property>
</Properties>
</file>