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2"/>
  </p:notesMasterIdLst>
  <p:handoutMasterIdLst>
    <p:handoutMasterId r:id="rId13"/>
  </p:handoutMasterIdLst>
  <p:sldIdLst>
    <p:sldId id="263" r:id="rId2"/>
    <p:sldId id="257" r:id="rId3"/>
    <p:sldId id="264" r:id="rId4"/>
    <p:sldId id="265" r:id="rId5"/>
    <p:sldId id="259" r:id="rId6"/>
    <p:sldId id="268" r:id="rId7"/>
    <p:sldId id="261" r:id="rId8"/>
    <p:sldId id="266" r:id="rId9"/>
    <p:sldId id="269" r:id="rId10"/>
    <p:sldId id="267" r:id="rId11"/>
  </p:sldIdLst>
  <p:sldSz cx="9144000" cy="6858000" type="screen4x3"/>
  <p:notesSz cx="7027863"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D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9" autoAdjust="0"/>
    <p:restoredTop sz="94660"/>
  </p:normalViewPr>
  <p:slideViewPr>
    <p:cSldViewPr snapToGrid="0">
      <p:cViewPr varScale="1">
        <p:scale>
          <a:sx n="115" d="100"/>
          <a:sy n="115" d="100"/>
        </p:scale>
        <p:origin x="17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5407" cy="467311"/>
          </a:xfrm>
          <a:prstGeom prst="rect">
            <a:avLst/>
          </a:prstGeom>
        </p:spPr>
        <p:txBody>
          <a:bodyPr vert="horz" lIns="93379" tIns="46689" rIns="93379" bIns="46689" rtlCol="0"/>
          <a:lstStyle>
            <a:lvl1pPr algn="l">
              <a:defRPr sz="1200"/>
            </a:lvl1pPr>
          </a:lstStyle>
          <a:p>
            <a:endParaRPr lang="en-US"/>
          </a:p>
        </p:txBody>
      </p:sp>
      <p:sp>
        <p:nvSpPr>
          <p:cNvPr id="3" name="Date Placeholder 2"/>
          <p:cNvSpPr>
            <a:spLocks noGrp="1"/>
          </p:cNvSpPr>
          <p:nvPr>
            <p:ph type="dt" sz="quarter" idx="1"/>
          </p:nvPr>
        </p:nvSpPr>
        <p:spPr>
          <a:xfrm>
            <a:off x="3980830" y="0"/>
            <a:ext cx="3045407" cy="467311"/>
          </a:xfrm>
          <a:prstGeom prst="rect">
            <a:avLst/>
          </a:prstGeom>
        </p:spPr>
        <p:txBody>
          <a:bodyPr vert="horz" lIns="93379" tIns="46689" rIns="93379" bIns="46689" rtlCol="0"/>
          <a:lstStyle>
            <a:lvl1pPr algn="r">
              <a:defRPr sz="1200"/>
            </a:lvl1pPr>
          </a:lstStyle>
          <a:p>
            <a:fld id="{B6D7D6BC-AA33-4B58-AABF-D012476D73D6}" type="datetimeFigureOut">
              <a:rPr lang="en-US" smtClean="0"/>
              <a:t>10/11/2023</a:t>
            </a:fld>
            <a:endParaRPr lang="en-US"/>
          </a:p>
        </p:txBody>
      </p:sp>
      <p:sp>
        <p:nvSpPr>
          <p:cNvPr id="4" name="Footer Placeholder 3"/>
          <p:cNvSpPr>
            <a:spLocks noGrp="1"/>
          </p:cNvSpPr>
          <p:nvPr>
            <p:ph type="ftr" sz="quarter" idx="2"/>
          </p:nvPr>
        </p:nvSpPr>
        <p:spPr>
          <a:xfrm>
            <a:off x="0" y="8846554"/>
            <a:ext cx="3045407" cy="467310"/>
          </a:xfrm>
          <a:prstGeom prst="rect">
            <a:avLst/>
          </a:prstGeom>
        </p:spPr>
        <p:txBody>
          <a:bodyPr vert="horz" lIns="93379" tIns="46689" rIns="93379" bIns="46689" rtlCol="0" anchor="b"/>
          <a:lstStyle>
            <a:lvl1pPr algn="l">
              <a:defRPr sz="1200"/>
            </a:lvl1pPr>
          </a:lstStyle>
          <a:p>
            <a:endParaRPr lang="en-US"/>
          </a:p>
        </p:txBody>
      </p:sp>
      <p:sp>
        <p:nvSpPr>
          <p:cNvPr id="5" name="Slide Number Placeholder 4"/>
          <p:cNvSpPr>
            <a:spLocks noGrp="1"/>
          </p:cNvSpPr>
          <p:nvPr>
            <p:ph type="sldNum" sz="quarter" idx="3"/>
          </p:nvPr>
        </p:nvSpPr>
        <p:spPr>
          <a:xfrm>
            <a:off x="3980830" y="8846554"/>
            <a:ext cx="3045407" cy="467310"/>
          </a:xfrm>
          <a:prstGeom prst="rect">
            <a:avLst/>
          </a:prstGeom>
        </p:spPr>
        <p:txBody>
          <a:bodyPr vert="horz" lIns="93379" tIns="46689" rIns="93379" bIns="46689" rtlCol="0" anchor="b"/>
          <a:lstStyle>
            <a:lvl1pPr algn="r">
              <a:defRPr sz="1200"/>
            </a:lvl1pPr>
          </a:lstStyle>
          <a:p>
            <a:fld id="{48F5BBD9-FD8C-4699-A073-54FEE4228CB9}" type="slidenum">
              <a:rPr lang="en-US" smtClean="0"/>
              <a:t>‹#›</a:t>
            </a:fld>
            <a:endParaRPr lang="en-US"/>
          </a:p>
        </p:txBody>
      </p:sp>
    </p:spTree>
    <p:extLst>
      <p:ext uri="{BB962C8B-B14F-4D97-AF65-F5344CB8AC3E}">
        <p14:creationId xmlns:p14="http://schemas.microsoft.com/office/powerpoint/2010/main" val="3295124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5407" cy="467311"/>
          </a:xfrm>
          <a:prstGeom prst="rect">
            <a:avLst/>
          </a:prstGeom>
        </p:spPr>
        <p:txBody>
          <a:bodyPr vert="horz" lIns="93379" tIns="46689" rIns="93379" bIns="46689" rtlCol="0"/>
          <a:lstStyle>
            <a:lvl1pPr algn="l">
              <a:defRPr sz="1200"/>
            </a:lvl1pPr>
          </a:lstStyle>
          <a:p>
            <a:endParaRPr lang="en-US"/>
          </a:p>
        </p:txBody>
      </p:sp>
      <p:sp>
        <p:nvSpPr>
          <p:cNvPr id="3" name="Date Placeholder 2"/>
          <p:cNvSpPr>
            <a:spLocks noGrp="1"/>
          </p:cNvSpPr>
          <p:nvPr>
            <p:ph type="dt" idx="1"/>
          </p:nvPr>
        </p:nvSpPr>
        <p:spPr>
          <a:xfrm>
            <a:off x="3980830" y="0"/>
            <a:ext cx="3045407" cy="467311"/>
          </a:xfrm>
          <a:prstGeom prst="rect">
            <a:avLst/>
          </a:prstGeom>
        </p:spPr>
        <p:txBody>
          <a:bodyPr vert="horz" lIns="93379" tIns="46689" rIns="93379" bIns="46689" rtlCol="0"/>
          <a:lstStyle>
            <a:lvl1pPr algn="r">
              <a:defRPr sz="1200"/>
            </a:lvl1pPr>
          </a:lstStyle>
          <a:p>
            <a:fld id="{B41F52C4-E55B-4D42-B88E-9357712E1AFE}" type="datetimeFigureOut">
              <a:rPr lang="en-US" smtClean="0"/>
              <a:t>10/11/2023</a:t>
            </a:fld>
            <a:endParaRPr lang="en-US"/>
          </a:p>
        </p:txBody>
      </p:sp>
      <p:sp>
        <p:nvSpPr>
          <p:cNvPr id="4" name="Slide Image Placeholder 3"/>
          <p:cNvSpPr>
            <a:spLocks noGrp="1" noRot="1" noChangeAspect="1"/>
          </p:cNvSpPr>
          <p:nvPr>
            <p:ph type="sldImg" idx="2"/>
          </p:nvPr>
        </p:nvSpPr>
        <p:spPr>
          <a:xfrm>
            <a:off x="1417638" y="1163638"/>
            <a:ext cx="4192587" cy="3143250"/>
          </a:xfrm>
          <a:prstGeom prst="rect">
            <a:avLst/>
          </a:prstGeom>
          <a:noFill/>
          <a:ln w="12700">
            <a:solidFill>
              <a:prstClr val="black"/>
            </a:solidFill>
          </a:ln>
        </p:spPr>
        <p:txBody>
          <a:bodyPr vert="horz" lIns="93379" tIns="46689" rIns="93379" bIns="46689" rtlCol="0" anchor="ctr"/>
          <a:lstStyle/>
          <a:p>
            <a:endParaRPr lang="en-US"/>
          </a:p>
        </p:txBody>
      </p:sp>
      <p:sp>
        <p:nvSpPr>
          <p:cNvPr id="5" name="Notes Placeholder 4"/>
          <p:cNvSpPr>
            <a:spLocks noGrp="1"/>
          </p:cNvSpPr>
          <p:nvPr>
            <p:ph type="body" sz="quarter" idx="3"/>
          </p:nvPr>
        </p:nvSpPr>
        <p:spPr>
          <a:xfrm>
            <a:off x="702787" y="4482296"/>
            <a:ext cx="5622290" cy="3667334"/>
          </a:xfrm>
          <a:prstGeom prst="rect">
            <a:avLst/>
          </a:prstGeom>
        </p:spPr>
        <p:txBody>
          <a:bodyPr vert="horz" lIns="93379" tIns="46689" rIns="93379" bIns="466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4"/>
            <a:ext cx="3045407" cy="467310"/>
          </a:xfrm>
          <a:prstGeom prst="rect">
            <a:avLst/>
          </a:prstGeom>
        </p:spPr>
        <p:txBody>
          <a:bodyPr vert="horz" lIns="93379" tIns="46689" rIns="93379" bIns="46689" rtlCol="0" anchor="b"/>
          <a:lstStyle>
            <a:lvl1pPr algn="l">
              <a:defRPr sz="1200"/>
            </a:lvl1pPr>
          </a:lstStyle>
          <a:p>
            <a:endParaRPr lang="en-US"/>
          </a:p>
        </p:txBody>
      </p:sp>
      <p:sp>
        <p:nvSpPr>
          <p:cNvPr id="7" name="Slide Number Placeholder 6"/>
          <p:cNvSpPr>
            <a:spLocks noGrp="1"/>
          </p:cNvSpPr>
          <p:nvPr>
            <p:ph type="sldNum" sz="quarter" idx="5"/>
          </p:nvPr>
        </p:nvSpPr>
        <p:spPr>
          <a:xfrm>
            <a:off x="3980830" y="8846554"/>
            <a:ext cx="3045407" cy="467310"/>
          </a:xfrm>
          <a:prstGeom prst="rect">
            <a:avLst/>
          </a:prstGeom>
        </p:spPr>
        <p:txBody>
          <a:bodyPr vert="horz" lIns="93379" tIns="46689" rIns="93379" bIns="46689" rtlCol="0" anchor="b"/>
          <a:lstStyle>
            <a:lvl1pPr algn="r">
              <a:defRPr sz="1200"/>
            </a:lvl1pPr>
          </a:lstStyle>
          <a:p>
            <a:fld id="{6137AFA4-66B8-4B95-833D-25EF8A466EFF}" type="slidenum">
              <a:rPr lang="en-US" smtClean="0"/>
              <a:t>‹#›</a:t>
            </a:fld>
            <a:endParaRPr lang="en-US"/>
          </a:p>
        </p:txBody>
      </p:sp>
    </p:spTree>
    <p:extLst>
      <p:ext uri="{BB962C8B-B14F-4D97-AF65-F5344CB8AC3E}">
        <p14:creationId xmlns:p14="http://schemas.microsoft.com/office/powerpoint/2010/main" val="1603322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4EFFF7-5DF3-4068-8A60-97244AE5F860}" type="slidenum">
              <a:rPr lang="en-US" smtClean="0"/>
              <a:t>1</a:t>
            </a:fld>
            <a:endParaRPr lang="en-US"/>
          </a:p>
        </p:txBody>
      </p:sp>
    </p:spTree>
    <p:extLst>
      <p:ext uri="{BB962C8B-B14F-4D97-AF65-F5344CB8AC3E}">
        <p14:creationId xmlns:p14="http://schemas.microsoft.com/office/powerpoint/2010/main" val="3998138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7754" y="1760059"/>
            <a:ext cx="2492332" cy="734005"/>
          </a:xfrm>
          <a:prstGeom prst="rect">
            <a:avLst/>
          </a:prstGeom>
        </p:spPr>
      </p:pic>
      <p:sp>
        <p:nvSpPr>
          <p:cNvPr id="15" name="Text Placeholder 2"/>
          <p:cNvSpPr>
            <a:spLocks noGrp="1"/>
          </p:cNvSpPr>
          <p:nvPr>
            <p:ph type="body" sz="quarter" idx="10" hasCustomPrompt="1"/>
          </p:nvPr>
        </p:nvSpPr>
        <p:spPr>
          <a:xfrm>
            <a:off x="600075" y="3122686"/>
            <a:ext cx="7953378" cy="723600"/>
          </a:xfrm>
        </p:spPr>
        <p:txBody>
          <a:bodyPr>
            <a:noAutofit/>
          </a:bodyPr>
          <a:lstStyle>
            <a:lvl1pPr marL="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1pPr>
            <a:lvl2pPr marL="45720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2pPr>
            <a:lvl3pPr marL="91440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3pPr>
            <a:lvl4pPr marL="137160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4pPr>
            <a:lvl5pPr marL="1828800" indent="0">
              <a:buNone/>
              <a:defRPr kumimoji="0" lang="en-US" sz="5400" b="1" i="0" u="none" strike="noStrike" kern="1200" cap="none" spc="0" normalizeH="0" baseline="0" dirty="0">
                <a:ln>
                  <a:noFill/>
                </a:ln>
                <a:solidFill>
                  <a:srgbClr val="2E799E"/>
                </a:solidFill>
                <a:effectLst/>
                <a:uLnTx/>
                <a:uFillTx/>
                <a:latin typeface="Tw Cen MT"/>
                <a:ea typeface="+mj-ea"/>
                <a:cs typeface="+mj-cs"/>
              </a:defRPr>
            </a:lvl5pPr>
          </a:lstStyle>
          <a:p>
            <a:pPr lvl="0"/>
            <a:r>
              <a:rPr lang="en-US" dirty="0"/>
              <a:t>Title (Tw Cen MT 54pt)</a:t>
            </a:r>
          </a:p>
        </p:txBody>
      </p:sp>
      <p:sp>
        <p:nvSpPr>
          <p:cNvPr id="17" name="Text Placeholder 15"/>
          <p:cNvSpPr>
            <a:spLocks noGrp="1"/>
          </p:cNvSpPr>
          <p:nvPr>
            <p:ph type="body" sz="quarter" idx="11" hasCustomPrompt="1"/>
          </p:nvPr>
        </p:nvSpPr>
        <p:spPr>
          <a:xfrm>
            <a:off x="600075" y="4362450"/>
            <a:ext cx="7383463" cy="628395"/>
          </a:xfrm>
        </p:spPr>
        <p:txBody>
          <a:bodyPr>
            <a:noAutofit/>
          </a:bodyPr>
          <a:lstStyle>
            <a:lvl1pPr marL="0" indent="0">
              <a:buNone/>
              <a:defRPr kumimoji="0" lang="en-US" sz="3200" b="0" i="0" u="none" strike="noStrike" kern="1200" cap="none" spc="0" normalizeH="0" baseline="0" dirty="0" smtClean="0">
                <a:ln>
                  <a:noFill/>
                </a:ln>
                <a:solidFill>
                  <a:srgbClr val="000000"/>
                </a:solidFill>
                <a:effectLst/>
                <a:uLnTx/>
                <a:uFillTx/>
                <a:latin typeface="Cambria"/>
                <a:ea typeface="+mn-ea"/>
                <a:cs typeface="+mn-cs"/>
              </a:defRPr>
            </a:lvl1pPr>
            <a:lvl2pPr>
              <a:defRPr kumimoji="0" lang="en-US" sz="3200" b="0" i="0" u="none" strike="noStrike" kern="1200" cap="none" spc="0" normalizeH="0" baseline="0" dirty="0" smtClean="0">
                <a:ln>
                  <a:noFill/>
                </a:ln>
                <a:solidFill>
                  <a:srgbClr val="000000"/>
                </a:solidFill>
                <a:effectLst/>
                <a:uLnTx/>
                <a:uFillTx/>
                <a:latin typeface="Cambria"/>
                <a:ea typeface="+mn-ea"/>
                <a:cs typeface="+mn-cs"/>
              </a:defRPr>
            </a:lvl2pPr>
            <a:lvl3pPr>
              <a:defRPr kumimoji="0" lang="en-US" sz="3200" b="0" i="0" u="none" strike="noStrike" kern="1200" cap="none" spc="0" normalizeH="0" baseline="0" dirty="0" smtClean="0">
                <a:ln>
                  <a:noFill/>
                </a:ln>
                <a:solidFill>
                  <a:srgbClr val="000000"/>
                </a:solidFill>
                <a:effectLst/>
                <a:uLnTx/>
                <a:uFillTx/>
                <a:latin typeface="Cambria"/>
                <a:ea typeface="+mn-ea"/>
                <a:cs typeface="+mn-cs"/>
              </a:defRPr>
            </a:lvl3pPr>
            <a:lvl4pPr>
              <a:defRPr kumimoji="0" lang="en-US" sz="3200" b="0" i="0" u="none" strike="noStrike" kern="1200" cap="none" spc="0" normalizeH="0" baseline="0" dirty="0" smtClean="0">
                <a:ln>
                  <a:noFill/>
                </a:ln>
                <a:solidFill>
                  <a:srgbClr val="000000"/>
                </a:solidFill>
                <a:effectLst/>
                <a:uLnTx/>
                <a:uFillTx/>
                <a:latin typeface="Cambria"/>
                <a:ea typeface="+mn-ea"/>
                <a:cs typeface="+mn-cs"/>
              </a:defRPr>
            </a:lvl4pPr>
            <a:lvl5pPr>
              <a:defRPr kumimoji="0" lang="en-US" sz="3200" b="0" i="0" u="none" strike="noStrike" kern="1200" cap="none" spc="0" normalizeH="0" baseline="0" dirty="0">
                <a:ln>
                  <a:noFill/>
                </a:ln>
                <a:solidFill>
                  <a:srgbClr val="000000"/>
                </a:solidFill>
                <a:effectLst/>
                <a:uLnTx/>
                <a:uFillTx/>
                <a:latin typeface="Cambria"/>
                <a:ea typeface="+mn-ea"/>
                <a:cs typeface="+mn-cs"/>
              </a:defRPr>
            </a:lvl5pPr>
          </a:lstStyle>
          <a:p>
            <a:pPr lvl="0"/>
            <a:r>
              <a:rPr lang="en-US" dirty="0"/>
              <a:t>Presenter (Cambria 32pt)</a:t>
            </a:r>
          </a:p>
        </p:txBody>
      </p:sp>
    </p:spTree>
    <p:extLst>
      <p:ext uri="{BB962C8B-B14F-4D97-AF65-F5344CB8AC3E}">
        <p14:creationId xmlns:p14="http://schemas.microsoft.com/office/powerpoint/2010/main" val="177829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List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
        <p:nvSpPr>
          <p:cNvPr id="8" name="Text Placeholder 2">
            <a:extLst>
              <a:ext uri="{FF2B5EF4-FFF2-40B4-BE49-F238E27FC236}">
                <a16:creationId xmlns:a16="http://schemas.microsoft.com/office/drawing/2014/main" id="{C8B8E665-76D5-7440-86D9-490FBCAA00B3}"/>
              </a:ext>
            </a:extLst>
          </p:cNvPr>
          <p:cNvSpPr>
            <a:spLocks noGrp="1"/>
          </p:cNvSpPr>
          <p:nvPr>
            <p:ph type="body" sz="quarter" idx="10" hasCustomPrompt="1"/>
          </p:nvPr>
        </p:nvSpPr>
        <p:spPr>
          <a:xfrm>
            <a:off x="630936" y="1572768"/>
            <a:ext cx="7837203" cy="4203192"/>
          </a:xfrm>
          <a:prstGeom prst="rect">
            <a:avLst/>
          </a:prstGeom>
        </p:spPr>
        <p:txBody>
          <a:bodyPr>
            <a:normAutofit/>
          </a:bodyPr>
          <a:lstStyle>
            <a:lvl1pPr>
              <a:defRPr sz="2400" baseline="0"/>
            </a:lvl1pPr>
            <a:lvl2pPr>
              <a:defRPr lang="en-US" sz="2400" b="0" kern="1200" baseline="0" dirty="0" smtClean="0">
                <a:solidFill>
                  <a:schemeClr val="accent2"/>
                </a:solidFill>
                <a:latin typeface="+mn-lt"/>
                <a:ea typeface="+mn-ea"/>
                <a:cs typeface="+mn-cs"/>
              </a:defRPr>
            </a:lvl2pPr>
            <a:lvl3pPr>
              <a:defRPr sz="2400"/>
            </a:lvl3pPr>
            <a:lvl4pPr>
              <a:defRPr sz="2000"/>
            </a:lvl4pPr>
            <a:lvl5pPr>
              <a:defRPr sz="2000" baseline="0"/>
            </a:lvl5pPr>
          </a:lstStyle>
          <a:p>
            <a:pPr lvl="0"/>
            <a:r>
              <a:rPr lang="en-US" dirty="0"/>
              <a:t>Bulleted List (Cambria 24pt)</a:t>
            </a:r>
          </a:p>
          <a:p>
            <a:pPr lvl="1"/>
            <a:r>
              <a:rPr lang="en-US" dirty="0"/>
              <a:t>Second level (Cambria 24pt)</a:t>
            </a:r>
          </a:p>
        </p:txBody>
      </p:sp>
      <p:sp>
        <p:nvSpPr>
          <p:cNvPr id="9" name="Title Placeholder 1">
            <a:extLst>
              <a:ext uri="{FF2B5EF4-FFF2-40B4-BE49-F238E27FC236}">
                <a16:creationId xmlns:a16="http://schemas.microsoft.com/office/drawing/2014/main" id="{3C0E5E9C-36BC-F342-A78B-EDFC6A96899A}"/>
              </a:ext>
            </a:extLst>
          </p:cNvPr>
          <p:cNvSpPr>
            <a:spLocks noGrp="1"/>
          </p:cNvSpPr>
          <p:nvPr>
            <p:ph type="title" hasCustomPrompt="1"/>
          </p:nvPr>
        </p:nvSpPr>
        <p:spPr>
          <a:xfrm>
            <a:off x="630936" y="333325"/>
            <a:ext cx="7837203" cy="1019987"/>
          </a:xfrm>
          <a:prstGeom prst="rect">
            <a:avLst/>
          </a:prstGeom>
        </p:spPr>
        <p:txBody>
          <a:bodyPr vert="horz" lIns="91440" tIns="45720" rIns="91440" bIns="45720" rtlCol="0" anchor="ctr">
            <a:noAutofit/>
          </a:bodyPr>
          <a:lstStyle>
            <a:lvl1pPr>
              <a:defRPr sz="3600" b="1" i="0" baseline="0">
                <a:solidFill>
                  <a:schemeClr val="tx1"/>
                </a:solidFill>
                <a:latin typeface="Tw Cen MT" panose="020B0602020104020603" pitchFamily="34" charset="77"/>
              </a:defRPr>
            </a:lvl1pPr>
          </a:lstStyle>
          <a:p>
            <a:r>
              <a:rPr lang="en-US" dirty="0"/>
              <a:t>Headlines should be your storyline.</a:t>
            </a:r>
            <a:br>
              <a:rPr lang="en-US" dirty="0"/>
            </a:br>
            <a:r>
              <a:rPr lang="en-US" dirty="0"/>
              <a:t>Two Line Title Here (TW Cen MT 36pt)</a:t>
            </a:r>
          </a:p>
        </p:txBody>
      </p:sp>
    </p:spTree>
    <p:extLst>
      <p:ext uri="{BB962C8B-B14F-4D97-AF65-F5344CB8AC3E}">
        <p14:creationId xmlns:p14="http://schemas.microsoft.com/office/powerpoint/2010/main" val="236332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List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
        <p:nvSpPr>
          <p:cNvPr id="5" name="Text Placeholder 2">
            <a:extLst>
              <a:ext uri="{FF2B5EF4-FFF2-40B4-BE49-F238E27FC236}">
                <a16:creationId xmlns:a16="http://schemas.microsoft.com/office/drawing/2014/main" id="{54B0D46C-EC4D-2D4A-84AA-28975B6FD63E}"/>
              </a:ext>
            </a:extLst>
          </p:cNvPr>
          <p:cNvSpPr>
            <a:spLocks noGrp="1"/>
          </p:cNvSpPr>
          <p:nvPr>
            <p:ph type="body" sz="quarter" idx="10" hasCustomPrompt="1"/>
          </p:nvPr>
        </p:nvSpPr>
        <p:spPr>
          <a:xfrm>
            <a:off x="630936" y="1390666"/>
            <a:ext cx="8236338" cy="4203192"/>
          </a:xfrm>
          <a:prstGeom prst="rect">
            <a:avLst/>
          </a:prstGeom>
        </p:spPr>
        <p:txBody>
          <a:bodyPr>
            <a:normAutofit/>
          </a:bodyPr>
          <a:lstStyle>
            <a:lvl1pPr>
              <a:defRPr sz="2400" baseline="0"/>
            </a:lvl1pPr>
            <a:lvl2pPr>
              <a:defRPr lang="en-US" sz="2400" b="0" kern="1200" baseline="0" dirty="0" smtClean="0">
                <a:solidFill>
                  <a:schemeClr val="accent2"/>
                </a:solidFill>
                <a:latin typeface="+mn-lt"/>
                <a:ea typeface="+mn-ea"/>
                <a:cs typeface="+mn-cs"/>
              </a:defRPr>
            </a:lvl2pPr>
            <a:lvl3pPr>
              <a:defRPr sz="2400"/>
            </a:lvl3pPr>
            <a:lvl4pPr>
              <a:defRPr sz="2000"/>
            </a:lvl4pPr>
            <a:lvl5pPr>
              <a:defRPr sz="2000" baseline="0"/>
            </a:lvl5pPr>
          </a:lstStyle>
          <a:p>
            <a:pPr lvl="0"/>
            <a:r>
              <a:rPr lang="en-US" dirty="0"/>
              <a:t>Bulleted List (Cambria 24pt)</a:t>
            </a:r>
          </a:p>
          <a:p>
            <a:pPr lvl="1"/>
            <a:r>
              <a:rPr lang="en-US" dirty="0"/>
              <a:t>Second level (Cambria 24pt)</a:t>
            </a:r>
          </a:p>
        </p:txBody>
      </p:sp>
      <p:sp>
        <p:nvSpPr>
          <p:cNvPr id="6" name="Title Placeholder 1">
            <a:extLst>
              <a:ext uri="{FF2B5EF4-FFF2-40B4-BE49-F238E27FC236}">
                <a16:creationId xmlns:a16="http://schemas.microsoft.com/office/drawing/2014/main" id="{1252B2BE-7F5A-3D4C-A676-CEAC3A6F7097}"/>
              </a:ext>
            </a:extLst>
          </p:cNvPr>
          <p:cNvSpPr>
            <a:spLocks noGrp="1"/>
          </p:cNvSpPr>
          <p:nvPr>
            <p:ph type="title" hasCustomPrompt="1"/>
          </p:nvPr>
        </p:nvSpPr>
        <p:spPr>
          <a:xfrm>
            <a:off x="630936" y="333325"/>
            <a:ext cx="8236338" cy="837107"/>
          </a:xfrm>
          <a:prstGeom prst="rect">
            <a:avLst/>
          </a:prstGeom>
        </p:spPr>
        <p:txBody>
          <a:bodyPr vert="horz" lIns="91440" tIns="45720" rIns="91440" bIns="45720" rtlCol="0" anchor="ctr">
            <a:noAutofit/>
          </a:bodyPr>
          <a:lstStyle>
            <a:lvl1pPr>
              <a:defRPr sz="2800" b="1" i="0" baseline="0">
                <a:solidFill>
                  <a:schemeClr val="tx1"/>
                </a:solidFill>
                <a:latin typeface="Tw Cen MT" panose="020B0602020104020603" pitchFamily="34" charset="77"/>
              </a:defRPr>
            </a:lvl1pPr>
          </a:lstStyle>
          <a:p>
            <a:r>
              <a:rPr lang="en-US" dirty="0"/>
              <a:t>Headlines should be your storyline. (TW Cen MT 32pt)</a:t>
            </a:r>
          </a:p>
        </p:txBody>
      </p:sp>
    </p:spTree>
    <p:extLst>
      <p:ext uri="{BB962C8B-B14F-4D97-AF65-F5344CB8AC3E}">
        <p14:creationId xmlns:p14="http://schemas.microsoft.com/office/powerpoint/2010/main" val="2230159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Picture Slide - Two Line Title">
    <p:bg>
      <p:bgPr>
        <a:solidFill>
          <a:schemeClr val="bg1"/>
        </a:solidFill>
        <a:effectLst/>
      </p:bgPr>
    </p:bg>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5C76D218-9221-1E4B-BFF7-F8C1FFCF664F}"/>
              </a:ext>
            </a:extLst>
          </p:cNvPr>
          <p:cNvSpPr>
            <a:spLocks noGrp="1"/>
          </p:cNvSpPr>
          <p:nvPr>
            <p:ph type="title" hasCustomPrompt="1"/>
          </p:nvPr>
        </p:nvSpPr>
        <p:spPr>
          <a:xfrm>
            <a:off x="491786" y="333325"/>
            <a:ext cx="8179581" cy="1019987"/>
          </a:xfrm>
          <a:prstGeom prst="rect">
            <a:avLst/>
          </a:prstGeom>
        </p:spPr>
        <p:txBody>
          <a:bodyPr vert="horz" lIns="91440" tIns="45720" rIns="91440" bIns="45720" rtlCol="0" anchor="ctr">
            <a:noAutofit/>
          </a:bodyPr>
          <a:lstStyle>
            <a:lvl1pPr>
              <a:defRPr sz="3600" b="1" i="0" baseline="0">
                <a:solidFill>
                  <a:schemeClr val="tx1"/>
                </a:solidFill>
                <a:latin typeface="Tw Cen MT" panose="020B0602020104020603" pitchFamily="34" charset="77"/>
              </a:defRPr>
            </a:lvl1pPr>
          </a:lstStyle>
          <a:p>
            <a:r>
              <a:rPr lang="en-US" dirty="0"/>
              <a:t>Headlines should be your storyline.</a:t>
            </a:r>
            <a:br>
              <a:rPr lang="en-US" dirty="0"/>
            </a:br>
            <a:r>
              <a:rPr lang="en-US" dirty="0"/>
              <a:t>Two Line Title Here (TW Cen MT 36pt)</a:t>
            </a:r>
          </a:p>
        </p:txBody>
      </p:sp>
      <p:sp>
        <p:nvSpPr>
          <p:cNvPr id="11" name="Text Placeholder 2">
            <a:extLst>
              <a:ext uri="{FF2B5EF4-FFF2-40B4-BE49-F238E27FC236}">
                <a16:creationId xmlns:a16="http://schemas.microsoft.com/office/drawing/2014/main" id="{E1C9661D-8C0C-BE47-B71B-812B912E9ADD}"/>
              </a:ext>
            </a:extLst>
          </p:cNvPr>
          <p:cNvSpPr>
            <a:spLocks noGrp="1"/>
          </p:cNvSpPr>
          <p:nvPr>
            <p:ph type="body" sz="quarter" idx="10" hasCustomPrompt="1"/>
          </p:nvPr>
        </p:nvSpPr>
        <p:spPr>
          <a:xfrm>
            <a:off x="473202" y="1609223"/>
            <a:ext cx="4094595" cy="3976568"/>
          </a:xfrm>
          <a:prstGeom prst="rect">
            <a:avLst/>
          </a:prstGeom>
        </p:spPr>
        <p:txBody>
          <a:bodyPr>
            <a:normAutofit/>
          </a:bodyPr>
          <a:lstStyle>
            <a:lvl1pPr>
              <a:defRPr sz="1800"/>
            </a:lvl1pPr>
            <a:lvl2pPr>
              <a:defRPr sz="1800"/>
            </a:lvl2pPr>
            <a:lvl3pPr>
              <a:defRPr sz="1800"/>
            </a:lvl3pPr>
            <a:lvl4pPr>
              <a:defRPr sz="1500"/>
            </a:lvl4pPr>
            <a:lvl5pPr>
              <a:defRPr sz="1500"/>
            </a:lvl5pPr>
          </a:lstStyle>
          <a:p>
            <a:pPr lvl="0"/>
            <a:r>
              <a:rPr lang="en-US" dirty="0"/>
              <a:t>Bulleted List (Cambria 24pt)</a:t>
            </a:r>
          </a:p>
          <a:p>
            <a:pPr lvl="1"/>
            <a:r>
              <a:rPr lang="en-US" dirty="0"/>
              <a:t>Second level (Cambria 24pt)</a:t>
            </a:r>
          </a:p>
        </p:txBody>
      </p:sp>
      <p:sp>
        <p:nvSpPr>
          <p:cNvPr id="12" name="Picture Placeholder 5">
            <a:extLst>
              <a:ext uri="{FF2B5EF4-FFF2-40B4-BE49-F238E27FC236}">
                <a16:creationId xmlns:a16="http://schemas.microsoft.com/office/drawing/2014/main" id="{C3597AAF-EE4F-9942-950D-954A288C9877}"/>
              </a:ext>
            </a:extLst>
          </p:cNvPr>
          <p:cNvSpPr>
            <a:spLocks noGrp="1"/>
          </p:cNvSpPr>
          <p:nvPr>
            <p:ph type="pic" sz="quarter" idx="11"/>
          </p:nvPr>
        </p:nvSpPr>
        <p:spPr>
          <a:xfrm>
            <a:off x="4745736" y="1609222"/>
            <a:ext cx="3881627" cy="3976569"/>
          </a:xfrm>
          <a:prstGeom prst="rect">
            <a:avLst/>
          </a:prstGeom>
        </p:spPr>
        <p:txBody>
          <a:bodyPr/>
          <a:lstStyle/>
          <a:p>
            <a:endParaRPr lang="en-US" dirty="0"/>
          </a:p>
        </p:txBody>
      </p:sp>
      <p:pic>
        <p:nvPicPr>
          <p:cNvPr id="6" name="Picture 5">
            <a:extLst>
              <a:ext uri="{FF2B5EF4-FFF2-40B4-BE49-F238E27FC236}">
                <a16:creationId xmlns:a16="http://schemas.microsoft.com/office/drawing/2014/main" id="{3CA08A74-303F-5A48-914B-66BA616D3A4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Tree>
    <p:extLst>
      <p:ext uri="{BB962C8B-B14F-4D97-AF65-F5344CB8AC3E}">
        <p14:creationId xmlns:p14="http://schemas.microsoft.com/office/powerpoint/2010/main" val="974161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Picture Slide - One Line Title">
    <p:bg>
      <p:bgPr>
        <a:solidFill>
          <a:schemeClr val="bg1"/>
        </a:solidFill>
        <a:effectLst/>
      </p:bgPr>
    </p:bg>
    <p:spTree>
      <p:nvGrpSpPr>
        <p:cNvPr id="1" name=""/>
        <p:cNvGrpSpPr/>
        <p:nvPr/>
      </p:nvGrpSpPr>
      <p:grpSpPr>
        <a:xfrm>
          <a:off x="0" y="0"/>
          <a:ext cx="0" cy="0"/>
          <a:chOff x="0" y="0"/>
          <a:chExt cx="0" cy="0"/>
        </a:xfrm>
      </p:grpSpPr>
      <p:sp>
        <p:nvSpPr>
          <p:cNvPr id="7" name="Text Placeholder 2"/>
          <p:cNvSpPr>
            <a:spLocks noGrp="1"/>
          </p:cNvSpPr>
          <p:nvPr>
            <p:ph type="body" sz="quarter" idx="10" hasCustomPrompt="1"/>
          </p:nvPr>
        </p:nvSpPr>
        <p:spPr>
          <a:xfrm>
            <a:off x="473202" y="1430317"/>
            <a:ext cx="4094595" cy="4076700"/>
          </a:xfrm>
          <a:prstGeom prst="rect">
            <a:avLst/>
          </a:prstGeom>
        </p:spPr>
        <p:txBody>
          <a:bodyPr>
            <a:normAutofit/>
          </a:bodyPr>
          <a:lstStyle>
            <a:lvl1pPr>
              <a:defRPr sz="1800"/>
            </a:lvl1pPr>
            <a:lvl2pPr>
              <a:defRPr sz="1800"/>
            </a:lvl2pPr>
            <a:lvl3pPr>
              <a:defRPr sz="1800"/>
            </a:lvl3pPr>
            <a:lvl4pPr>
              <a:defRPr sz="1500"/>
            </a:lvl4pPr>
            <a:lvl5pPr>
              <a:defRPr sz="1500"/>
            </a:lvl5pPr>
          </a:lstStyle>
          <a:p>
            <a:pPr lvl="0"/>
            <a:r>
              <a:rPr lang="en-US" dirty="0"/>
              <a:t>Bulleted List (Cambria 24pt)</a:t>
            </a:r>
          </a:p>
          <a:p>
            <a:pPr lvl="1"/>
            <a:r>
              <a:rPr lang="en-US" dirty="0"/>
              <a:t>Second level (Cambria 24pt)</a:t>
            </a:r>
          </a:p>
        </p:txBody>
      </p:sp>
      <p:sp>
        <p:nvSpPr>
          <p:cNvPr id="8" name="Picture Placeholder 5"/>
          <p:cNvSpPr>
            <a:spLocks noGrp="1"/>
          </p:cNvSpPr>
          <p:nvPr>
            <p:ph type="pic" sz="quarter" idx="11"/>
          </p:nvPr>
        </p:nvSpPr>
        <p:spPr>
          <a:xfrm>
            <a:off x="4745736" y="1430316"/>
            <a:ext cx="3881627" cy="4076701"/>
          </a:xfrm>
          <a:prstGeom prst="rect">
            <a:avLst/>
          </a:prstGeom>
        </p:spPr>
        <p:txBody>
          <a:bodyPr/>
          <a:lstStyle/>
          <a:p>
            <a:endParaRPr lang="en-US" dirty="0"/>
          </a:p>
        </p:txBody>
      </p:sp>
      <p:sp>
        <p:nvSpPr>
          <p:cNvPr id="10" name="Title Placeholder 1"/>
          <p:cNvSpPr>
            <a:spLocks noGrp="1"/>
          </p:cNvSpPr>
          <p:nvPr>
            <p:ph type="title" hasCustomPrompt="1"/>
          </p:nvPr>
        </p:nvSpPr>
        <p:spPr>
          <a:xfrm>
            <a:off x="473202" y="333326"/>
            <a:ext cx="8154162" cy="837107"/>
          </a:xfrm>
          <a:prstGeom prst="rect">
            <a:avLst/>
          </a:prstGeom>
        </p:spPr>
        <p:txBody>
          <a:bodyPr vert="horz" lIns="91440" tIns="45720" rIns="91440" bIns="45720" rtlCol="0" anchor="ctr">
            <a:normAutofit/>
          </a:bodyPr>
          <a:lstStyle>
            <a:lvl1pPr>
              <a:defRPr sz="2700" b="1" i="0" baseline="0">
                <a:solidFill>
                  <a:schemeClr val="tx1"/>
                </a:solidFill>
                <a:latin typeface="Tw Cen MT" panose="020B0602020104020603" pitchFamily="34" charset="77"/>
              </a:defRPr>
            </a:lvl1pPr>
          </a:lstStyle>
          <a:p>
            <a:r>
              <a:rPr lang="en-US" dirty="0"/>
              <a:t>Headlines should be your storyline. (TW Cen MT 32pt)</a:t>
            </a:r>
          </a:p>
        </p:txBody>
      </p:sp>
      <p:pic>
        <p:nvPicPr>
          <p:cNvPr id="6" name="Picture 5">
            <a:extLst>
              <a:ext uri="{FF2B5EF4-FFF2-40B4-BE49-F238E27FC236}">
                <a16:creationId xmlns:a16="http://schemas.microsoft.com/office/drawing/2014/main" id="{7AD7D4EF-EF76-674A-B3D5-E04FDD4442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Tree>
    <p:extLst>
      <p:ext uri="{BB962C8B-B14F-4D97-AF65-F5344CB8AC3E}">
        <p14:creationId xmlns:p14="http://schemas.microsoft.com/office/powerpoint/2010/main" val="179875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9F3F1DC6-1BA6-4CA1-92D6-295F7DC6B1BC}" type="slidenum">
              <a:rPr lang="en-US" altLang="en-US" smtClean="0"/>
              <a:pPr>
                <a:defRPr/>
              </a:pPr>
              <a:t>‹#›</a:t>
            </a:fld>
            <a:endParaRPr lang="en-US" altLang="en-US"/>
          </a:p>
        </p:txBody>
      </p:sp>
    </p:spTree>
    <p:extLst>
      <p:ext uri="{BB962C8B-B14F-4D97-AF65-F5344CB8AC3E}">
        <p14:creationId xmlns:p14="http://schemas.microsoft.com/office/powerpoint/2010/main" val="16905283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0" lang="en-US" sz="4400" b="1" i="0" u="none" strike="noStrike" kern="1200" cap="none" spc="0" normalizeH="0" baseline="0" noProof="0" dirty="0">
                <a:ln>
                  <a:noFill/>
                </a:ln>
                <a:solidFill>
                  <a:srgbClr val="2E799E"/>
                </a:solidFill>
                <a:effectLst/>
                <a:uLnTx/>
                <a:uFillTx/>
                <a:latin typeface="+mj-lt"/>
                <a:ea typeface="+mj-ea"/>
                <a:cs typeface="+mj-cs"/>
              </a:rPr>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accent2"/>
                </a:solidFill>
                <a:latin typeface="+mj-lt"/>
              </a:defRPr>
            </a:lvl1pPr>
          </a:lstStyle>
          <a:p>
            <a:fld id="{2ED7F1C1-12C4-442A-AD1F-37A740DE25B7}" type="datetimeFigureOut">
              <a:rPr lang="en-US" smtClean="0"/>
              <a:pPr/>
              <a:t>10/11/2023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accent2"/>
                </a:solidFill>
                <a:latin typeface="+mj-lt"/>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accent2"/>
                </a:solidFill>
                <a:latin typeface="+mj-lt"/>
              </a:defRPr>
            </a:lvl1pPr>
          </a:lstStyle>
          <a:p>
            <a:fld id="{D81FF95F-C41E-4A8C-BF0D-8864AFC7802F}" type="slidenum">
              <a:rPr lang="en-US" smtClean="0"/>
              <a:pPr/>
              <a:t>‹#›</a:t>
            </a:fld>
            <a:endParaRPr lang="en-US"/>
          </a:p>
        </p:txBody>
      </p:sp>
    </p:spTree>
    <p:extLst>
      <p:ext uri="{BB962C8B-B14F-4D97-AF65-F5344CB8AC3E}">
        <p14:creationId xmlns:p14="http://schemas.microsoft.com/office/powerpoint/2010/main" val="3127170863"/>
      </p:ext>
    </p:extLst>
  </p:cSld>
  <p:clrMap bg1="lt1" tx1="dk1" bg2="lt2" tx2="dk2" accent1="accent1" accent2="accent2" accent3="accent3" accent4="accent4" accent5="accent5" accent6="accent6" hlink="hlink" folHlink="folHlink"/>
  <p:sldLayoutIdLst>
    <p:sldLayoutId id="2147483679" r:id="rId1"/>
    <p:sldLayoutId id="2147483678" r:id="rId2"/>
    <p:sldLayoutId id="2147483687" r:id="rId3"/>
    <p:sldLayoutId id="2147483688" r:id="rId4"/>
    <p:sldLayoutId id="2147483689" r:id="rId5"/>
    <p:sldLayoutId id="2147483690" r:id="rId6"/>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osoilandwater.land/sites/mosoilandwater/files/memo-2024-001-no-till-drill-grant-with-attachment.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5"/>
          <p:cNvSpPr>
            <a:spLocks noChangeArrowheads="1"/>
          </p:cNvSpPr>
          <p:nvPr/>
        </p:nvSpPr>
        <p:spPr bwMode="auto">
          <a:xfrm>
            <a:off x="685800" y="2130425"/>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4400">
              <a:solidFill>
                <a:schemeClr val="tx2"/>
              </a:solidFill>
            </a:endParaRPr>
          </a:p>
          <a:p>
            <a:pPr eaLnBrk="1" hangingPunct="1">
              <a:spcBef>
                <a:spcPct val="0"/>
              </a:spcBef>
              <a:buFontTx/>
              <a:buNone/>
            </a:pPr>
            <a:endParaRPr lang="en-US" altLang="en-US" sz="4400">
              <a:solidFill>
                <a:schemeClr val="tx2"/>
              </a:solidFill>
            </a:endParaRPr>
          </a:p>
        </p:txBody>
      </p:sp>
      <p:sp>
        <p:nvSpPr>
          <p:cNvPr id="2051" name="Rectangle 26"/>
          <p:cNvSpPr>
            <a:spLocks noChangeArrowheads="1"/>
          </p:cNvSpPr>
          <p:nvPr/>
        </p:nvSpPr>
        <p:spPr bwMode="auto">
          <a:xfrm>
            <a:off x="1676400" y="3129637"/>
            <a:ext cx="5638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lang="en-US" altLang="en-US" sz="2800"/>
          </a:p>
          <a:p>
            <a:pPr eaLnBrk="1" hangingPunct="1">
              <a:buFontTx/>
              <a:buNone/>
            </a:pPr>
            <a:endParaRPr lang="en-US" altLang="en-US" sz="2800"/>
          </a:p>
        </p:txBody>
      </p:sp>
      <p:sp>
        <p:nvSpPr>
          <p:cNvPr id="2053" name="Rectangle 25"/>
          <p:cNvSpPr>
            <a:spLocks noChangeArrowheads="1"/>
          </p:cNvSpPr>
          <p:nvPr/>
        </p:nvSpPr>
        <p:spPr bwMode="auto">
          <a:xfrm>
            <a:off x="685800" y="2130425"/>
            <a:ext cx="7772400" cy="197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algn="ctr" defTabSz="914400" eaLnBrk="1" hangingPunct="1">
              <a:lnSpc>
                <a:spcPct val="90000"/>
              </a:lnSpc>
              <a:spcBef>
                <a:spcPts val="1000"/>
              </a:spcBef>
              <a:buNone/>
            </a:pPr>
            <a:r>
              <a:rPr lang="en-US" sz="3600" dirty="0">
                <a:solidFill>
                  <a:srgbClr val="000000"/>
                </a:solidFill>
                <a:latin typeface="Cambria"/>
              </a:rPr>
              <a:t>Soil and Water Conservation Program</a:t>
            </a:r>
          </a:p>
          <a:p>
            <a:pPr lvl="0" algn="ctr" defTabSz="914400" eaLnBrk="1" hangingPunct="1">
              <a:lnSpc>
                <a:spcPct val="90000"/>
              </a:lnSpc>
              <a:spcBef>
                <a:spcPts val="1000"/>
              </a:spcBef>
              <a:buNone/>
            </a:pPr>
            <a:r>
              <a:rPr lang="en-US" sz="3600" dirty="0" smtClean="0">
                <a:solidFill>
                  <a:schemeClr val="accent2"/>
                </a:solidFill>
                <a:latin typeface="Cambria"/>
              </a:rPr>
              <a:t>October 11, </a:t>
            </a:r>
            <a:r>
              <a:rPr lang="en-US" sz="3600" dirty="0">
                <a:solidFill>
                  <a:schemeClr val="accent2"/>
                </a:solidFill>
                <a:latin typeface="Cambria"/>
              </a:rPr>
              <a:t>2023  Jefferson City, MO</a:t>
            </a:r>
            <a:endParaRPr lang="en-US" altLang="en-US" sz="3600" dirty="0">
              <a:solidFill>
                <a:schemeClr val="tx2"/>
              </a:solidFill>
            </a:endParaRPr>
          </a:p>
        </p:txBody>
      </p:sp>
      <p:sp>
        <p:nvSpPr>
          <p:cNvPr id="9" name="Rectangle 26"/>
          <p:cNvSpPr>
            <a:spLocks noChangeArrowheads="1"/>
          </p:cNvSpPr>
          <p:nvPr/>
        </p:nvSpPr>
        <p:spPr bwMode="auto">
          <a:xfrm>
            <a:off x="533400" y="1913424"/>
            <a:ext cx="8077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r>
              <a:rPr lang="en-US" sz="3200" dirty="0" smtClean="0">
                <a:solidFill>
                  <a:schemeClr val="bg1">
                    <a:lumMod val="50000"/>
                  </a:schemeClr>
                </a:solidFill>
              </a:rPr>
              <a:t> </a:t>
            </a:r>
            <a:endParaRPr lang="en-US" sz="5400" dirty="0">
              <a:latin typeface="Tw Cen MT" panose="020B0602020104020603" pitchFamily="34" charset="0"/>
            </a:endParaRPr>
          </a:p>
        </p:txBody>
      </p:sp>
      <p:pic>
        <p:nvPicPr>
          <p:cNvPr id="16"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25908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127760" y="2948771"/>
            <a:ext cx="7162800" cy="923330"/>
          </a:xfrm>
          <a:prstGeom prst="rect">
            <a:avLst/>
          </a:prstGeom>
        </p:spPr>
        <p:txBody>
          <a:bodyPr wrap="square">
            <a:spAutoFit/>
          </a:bodyPr>
          <a:lstStyle/>
          <a:p>
            <a:pPr lvl="0">
              <a:defRPr/>
            </a:pPr>
            <a:endParaRPr lang="en-US" sz="5400" dirty="0">
              <a:solidFill>
                <a:prstClr val="black">
                  <a:lumMod val="75000"/>
                  <a:lumOff val="25000"/>
                </a:prstClr>
              </a:solidFill>
              <a:latin typeface="Tw Cen MT" panose="020B0602020104020603" pitchFamily="34" charset="0"/>
            </a:endParaRPr>
          </a:p>
        </p:txBody>
      </p:sp>
      <p:sp>
        <p:nvSpPr>
          <p:cNvPr id="2" name="Rectangle 1"/>
          <p:cNvSpPr/>
          <p:nvPr/>
        </p:nvSpPr>
        <p:spPr>
          <a:xfrm>
            <a:off x="304800" y="1175013"/>
            <a:ext cx="8432800" cy="923330"/>
          </a:xfrm>
          <a:prstGeom prst="rect">
            <a:avLst/>
          </a:prstGeom>
        </p:spPr>
        <p:txBody>
          <a:bodyPr wrap="square">
            <a:spAutoFit/>
          </a:bodyPr>
          <a:lstStyle/>
          <a:p>
            <a:pPr lvl="0" algn="ctr"/>
            <a:r>
              <a:rPr lang="en-US" sz="5400" b="1" dirty="0" smtClean="0">
                <a:latin typeface="Times New Roman" panose="02020603050405020304" pitchFamily="18" charset="0"/>
                <a:cs typeface="Times New Roman" panose="02020603050405020304" pitchFamily="18" charset="0"/>
              </a:rPr>
              <a:t>District Quarterly Update</a:t>
            </a:r>
            <a:r>
              <a:rPr lang="en-US" sz="45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47771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r>
              <a:rPr lang="en-US" dirty="0" smtClean="0"/>
              <a:t>A chance for us to show our appreciation for an employee who meets and exceeds all expectations.</a:t>
            </a:r>
          </a:p>
          <a:p>
            <a:r>
              <a:rPr lang="en-US" dirty="0" smtClean="0"/>
              <a:t>This mention is reserved for district employees who go above and beyond, displaying not only a knowledge of their job, but a willingness to help others along the way</a:t>
            </a:r>
          </a:p>
          <a:p>
            <a:r>
              <a:rPr lang="en-US" dirty="0" smtClean="0"/>
              <a:t>This quarter: Ashlynn Stevenson, District Specialist III, Pettis County. </a:t>
            </a:r>
          </a:p>
          <a:p>
            <a:r>
              <a:rPr lang="en-US" dirty="0" smtClean="0"/>
              <a:t>For excellence in customer service. Ashlynn started her work with the district as an intern, and then joined full time. Her wide range of training has helped her to be equally able to work with landowners on contracts in the office, or laying out and designing practices in the field.  </a:t>
            </a:r>
          </a:p>
          <a:p>
            <a:r>
              <a:rPr lang="en-US" dirty="0" smtClean="0"/>
              <a:t>Please let your coordinator know if you have someone in your district you would like to nominate for the employee spotlight at the next update! </a:t>
            </a:r>
            <a:endParaRPr lang="en-US" dirty="0"/>
          </a:p>
        </p:txBody>
      </p:sp>
      <p:sp>
        <p:nvSpPr>
          <p:cNvPr id="3" name="Title 2"/>
          <p:cNvSpPr>
            <a:spLocks noGrp="1"/>
          </p:cNvSpPr>
          <p:nvPr>
            <p:ph type="title"/>
          </p:nvPr>
        </p:nvSpPr>
        <p:spPr/>
        <p:txBody>
          <a:bodyPr/>
          <a:lstStyle/>
          <a:p>
            <a:r>
              <a:rPr lang="en-US" dirty="0" smtClean="0"/>
              <a:t>District Employee Spotlight	</a:t>
            </a:r>
            <a:endParaRPr lang="en-US" dirty="0"/>
          </a:p>
        </p:txBody>
      </p:sp>
    </p:spTree>
    <p:extLst>
      <p:ext uri="{BB962C8B-B14F-4D97-AF65-F5344CB8AC3E}">
        <p14:creationId xmlns:p14="http://schemas.microsoft.com/office/powerpoint/2010/main" val="3624864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pPr marL="0" indent="0">
              <a:buNone/>
            </a:pPr>
            <a:r>
              <a:rPr lang="en-US" dirty="0" smtClean="0"/>
              <a:t>Welcome to the meeting! </a:t>
            </a:r>
            <a:endParaRPr lang="en-US" dirty="0"/>
          </a:p>
          <a:p>
            <a:pPr marL="0" indent="0">
              <a:buNone/>
            </a:pPr>
            <a:endParaRPr lang="en-US" dirty="0" smtClean="0"/>
          </a:p>
          <a:p>
            <a:r>
              <a:rPr lang="en-US" dirty="0" smtClean="0"/>
              <a:t>In the interest of time management, we will go through our agenda first, and then have some time for questions at the end. Please write down or hang onto your questions as we go along.</a:t>
            </a:r>
          </a:p>
          <a:p>
            <a:r>
              <a:rPr lang="en-US" dirty="0" smtClean="0"/>
              <a:t>Feel free to put questions in the chat section as we go. We will be monitoring the chat to answer questions at the end.</a:t>
            </a:r>
          </a:p>
          <a:p>
            <a:pPr marL="0" indent="0">
              <a:buNone/>
            </a:pPr>
            <a:endParaRPr lang="en-US" dirty="0" smtClean="0"/>
          </a:p>
          <a:p>
            <a:endParaRPr lang="en-US" dirty="0"/>
          </a:p>
          <a:p>
            <a:endParaRPr lang="en-US" dirty="0" smtClean="0"/>
          </a:p>
          <a:p>
            <a:pPr marL="457200" lvl="1" indent="0">
              <a:buNone/>
            </a:pPr>
            <a:endParaRPr lang="en-US" dirty="0" smtClean="0"/>
          </a:p>
          <a:p>
            <a:pPr marL="0" indent="0">
              <a:buNone/>
            </a:pPr>
            <a:endParaRPr lang="en-US" dirty="0" smtClean="0"/>
          </a:p>
        </p:txBody>
      </p:sp>
      <p:sp>
        <p:nvSpPr>
          <p:cNvPr id="3" name="Title 2"/>
          <p:cNvSpPr>
            <a:spLocks noGrp="1"/>
          </p:cNvSpPr>
          <p:nvPr>
            <p:ph type="title"/>
          </p:nvPr>
        </p:nvSpPr>
        <p:spPr/>
        <p:txBody>
          <a:bodyPr/>
          <a:lstStyle/>
          <a:p>
            <a:r>
              <a:rPr lang="en-US" dirty="0" smtClean="0"/>
              <a:t>Welcome! </a:t>
            </a:r>
            <a:endParaRPr lang="en-US" dirty="0"/>
          </a:p>
        </p:txBody>
      </p:sp>
    </p:spTree>
    <p:extLst>
      <p:ext uri="{BB962C8B-B14F-4D97-AF65-F5344CB8AC3E}">
        <p14:creationId xmlns:p14="http://schemas.microsoft.com/office/powerpoint/2010/main" val="986032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Thank you </a:t>
            </a:r>
            <a:r>
              <a:rPr lang="en-US" dirty="0" smtClean="0"/>
              <a:t>all, for your dedicated work to help us spend a record allocation of $50M in cost share this fiscal year. </a:t>
            </a:r>
          </a:p>
          <a:p>
            <a:r>
              <a:rPr lang="en-US" dirty="0" smtClean="0"/>
              <a:t>As of today, we have allocated just over $68M to districts, and we have just under $36M obligated to landowners as board approved contracts.</a:t>
            </a:r>
            <a:endParaRPr lang="en-US" dirty="0"/>
          </a:p>
          <a:p>
            <a:pPr marL="0" indent="0">
              <a:buNone/>
            </a:pPr>
            <a:endParaRPr lang="en-US" dirty="0" smtClean="0"/>
          </a:p>
        </p:txBody>
      </p:sp>
      <p:sp>
        <p:nvSpPr>
          <p:cNvPr id="3" name="Title 2"/>
          <p:cNvSpPr>
            <a:spLocks noGrp="1"/>
          </p:cNvSpPr>
          <p:nvPr>
            <p:ph type="title"/>
          </p:nvPr>
        </p:nvSpPr>
        <p:spPr/>
        <p:txBody>
          <a:bodyPr/>
          <a:lstStyle/>
          <a:p>
            <a:pPr algn="ctr"/>
            <a:r>
              <a:rPr lang="en-US" dirty="0" smtClean="0"/>
              <a:t>Thank You!</a:t>
            </a:r>
            <a:endParaRPr lang="en-US" dirty="0"/>
          </a:p>
        </p:txBody>
      </p:sp>
    </p:spTree>
    <p:extLst>
      <p:ext uri="{BB962C8B-B14F-4D97-AF65-F5344CB8AC3E}">
        <p14:creationId xmlns:p14="http://schemas.microsoft.com/office/powerpoint/2010/main" val="3592365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pPr marL="0" indent="0">
              <a:buNone/>
            </a:pPr>
            <a:endParaRPr lang="en-US" altLang="en-US" dirty="0"/>
          </a:p>
          <a:p>
            <a:r>
              <a:rPr lang="en-US" b="1" dirty="0" smtClean="0"/>
              <a:t>The no-till drill grant</a:t>
            </a:r>
            <a:r>
              <a:rPr lang="en-US" dirty="0" smtClean="0"/>
              <a:t>	</a:t>
            </a:r>
          </a:p>
          <a:p>
            <a:endParaRPr lang="en-US" dirty="0"/>
          </a:p>
          <a:p>
            <a:r>
              <a:rPr lang="en-US" dirty="0"/>
              <a:t>Memo: </a:t>
            </a:r>
            <a:r>
              <a:rPr lang="en-US" dirty="0">
                <a:hlinkClick r:id="rId2"/>
              </a:rPr>
              <a:t>https://</a:t>
            </a:r>
            <a:r>
              <a:rPr lang="en-US" dirty="0" smtClean="0">
                <a:hlinkClick r:id="rId2"/>
              </a:rPr>
              <a:t>mosoilandwater.land/sites/mosoilandwater/files/memo-2024-001-no-till-drill-grant-with-attachment.pdf</a:t>
            </a:r>
            <a:r>
              <a:rPr lang="en-US" dirty="0" smtClean="0"/>
              <a:t> </a:t>
            </a:r>
          </a:p>
          <a:p>
            <a:r>
              <a:rPr lang="en-US" dirty="0" smtClean="0"/>
              <a:t>Districts that have been awarded the grant have been notified. Districts that applied but were not awarded this time have also received notification</a:t>
            </a:r>
            <a:r>
              <a:rPr lang="en-US" dirty="0" smtClean="0"/>
              <a:t>.</a:t>
            </a:r>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Program Updates	</a:t>
            </a:r>
            <a:endParaRPr lang="en-US" dirty="0"/>
          </a:p>
        </p:txBody>
      </p:sp>
    </p:spTree>
    <p:extLst>
      <p:ext uri="{BB962C8B-B14F-4D97-AF65-F5344CB8AC3E}">
        <p14:creationId xmlns:p14="http://schemas.microsoft.com/office/powerpoint/2010/main" val="4098767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0000" lnSpcReduction="20000"/>
          </a:bodyPr>
          <a:lstStyle/>
          <a:p>
            <a:pPr marL="0" indent="0">
              <a:buNone/>
            </a:pPr>
            <a:r>
              <a:rPr lang="en-US" dirty="0" smtClean="0"/>
              <a:t>	 </a:t>
            </a:r>
          </a:p>
          <a:p>
            <a:r>
              <a:rPr lang="en-US" b="1" dirty="0" smtClean="0"/>
              <a:t>District Trucks</a:t>
            </a:r>
            <a:r>
              <a:rPr lang="en-US" dirty="0" smtClean="0"/>
              <a:t>	</a:t>
            </a:r>
          </a:p>
          <a:p>
            <a:r>
              <a:rPr lang="en-US" dirty="0" smtClean="0"/>
              <a:t>The Program Office has been informed by the dealer who won the bid, that the trucks we ordered have started production, and are scheduled for tentative delivery around the first of the year. </a:t>
            </a:r>
          </a:p>
          <a:p>
            <a:r>
              <a:rPr lang="en-US" dirty="0" smtClean="0"/>
              <a:t>The strike currently happening does not effect the plants that are building the trucks for our order.</a:t>
            </a:r>
            <a:endParaRPr lang="en-US" dirty="0"/>
          </a:p>
          <a:p>
            <a:r>
              <a:rPr lang="en-US" b="1" dirty="0" smtClean="0"/>
              <a:t>FY-24 Additional Allocations</a:t>
            </a:r>
            <a:endParaRPr lang="en-US" dirty="0"/>
          </a:p>
          <a:p>
            <a:r>
              <a:rPr lang="en-US" dirty="0" smtClean="0"/>
              <a:t>Please make sure you understand the additional allocation process for cost-share. The additional allocations happen on the first Thursday of the month. </a:t>
            </a:r>
            <a:endParaRPr lang="en-US" dirty="0"/>
          </a:p>
          <a:p>
            <a:r>
              <a:rPr lang="en-US" dirty="0" smtClean="0"/>
              <a:t>At 4:00PM on those Thursdays, MOSWIMS will be shut down to load the new allocations. Additional allocations are available the next morning – Friday.</a:t>
            </a:r>
          </a:p>
          <a:p>
            <a:r>
              <a:rPr lang="en-US" dirty="0" smtClean="0"/>
              <a:t>Any resource concern at or over 90% obligated – board approved contracts - will automatically be eligible for the additional allocation.</a:t>
            </a:r>
          </a:p>
          <a:p>
            <a:r>
              <a:rPr lang="en-US" dirty="0" smtClean="0"/>
              <a:t>Any resource concern not at 90%, but with a pending contract that would exceed 100%, is eligible for pre-approval from your district coordinator.</a:t>
            </a:r>
          </a:p>
        </p:txBody>
      </p:sp>
      <p:sp>
        <p:nvSpPr>
          <p:cNvPr id="3" name="Title 2"/>
          <p:cNvSpPr>
            <a:spLocks noGrp="1"/>
          </p:cNvSpPr>
          <p:nvPr>
            <p:ph type="title"/>
          </p:nvPr>
        </p:nvSpPr>
        <p:spPr/>
        <p:txBody>
          <a:bodyPr/>
          <a:lstStyle/>
          <a:p>
            <a:r>
              <a:rPr lang="en-US" dirty="0" smtClean="0"/>
              <a:t>Program Updates Continued	</a:t>
            </a:r>
            <a:endParaRPr lang="en-US" dirty="0"/>
          </a:p>
        </p:txBody>
      </p:sp>
    </p:spTree>
    <p:extLst>
      <p:ext uri="{BB962C8B-B14F-4D97-AF65-F5344CB8AC3E}">
        <p14:creationId xmlns:p14="http://schemas.microsoft.com/office/powerpoint/2010/main" val="1132173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b="1" dirty="0" smtClean="0"/>
              <a:t>Commission Meeting</a:t>
            </a:r>
          </a:p>
          <a:p>
            <a:r>
              <a:rPr lang="en-US" dirty="0" smtClean="0"/>
              <a:t>The next commission meeting will be November 27</a:t>
            </a:r>
            <a:r>
              <a:rPr lang="en-US" baseline="30000" dirty="0" smtClean="0"/>
              <a:t>th</a:t>
            </a:r>
            <a:r>
              <a:rPr lang="en-US" dirty="0" smtClean="0"/>
              <a:t> at </a:t>
            </a:r>
            <a:r>
              <a:rPr lang="en-US" dirty="0" err="1" smtClean="0"/>
              <a:t>Margaritaville</a:t>
            </a:r>
            <a:r>
              <a:rPr lang="en-US" dirty="0" smtClean="0"/>
              <a:t> Resort – Lake of the Ozarks.</a:t>
            </a:r>
          </a:p>
          <a:p>
            <a:r>
              <a:rPr lang="en-US" dirty="0" smtClean="0"/>
              <a:t>Please provide any agenda items by 5:00 PM, Wednesday, November 1</a:t>
            </a:r>
            <a:r>
              <a:rPr lang="en-US" baseline="30000" dirty="0" smtClean="0"/>
              <a:t>st</a:t>
            </a:r>
            <a:r>
              <a:rPr lang="en-US" dirty="0" smtClean="0"/>
              <a:t>, 2023.</a:t>
            </a:r>
          </a:p>
          <a:p>
            <a:r>
              <a:rPr lang="en-US" b="1" dirty="0" smtClean="0"/>
              <a:t>Training Conference</a:t>
            </a:r>
          </a:p>
          <a:p>
            <a:r>
              <a:rPr lang="en-US" dirty="0" smtClean="0"/>
              <a:t>The training conference will follow Thanksgiving this year as usual. November 27, 28, 29 at </a:t>
            </a:r>
            <a:r>
              <a:rPr lang="en-US" dirty="0" err="1" smtClean="0"/>
              <a:t>Margaritaville</a:t>
            </a:r>
            <a:r>
              <a:rPr lang="en-US" dirty="0" smtClean="0"/>
              <a:t> Resort – Lake of the Ozarks. </a:t>
            </a:r>
          </a:p>
          <a:p>
            <a:r>
              <a:rPr lang="en-US" dirty="0" smtClean="0"/>
              <a:t>Registration is now open – you should have an email with all the details from Jim Boschert of the MASWCD.</a:t>
            </a:r>
          </a:p>
          <a:p>
            <a:pPr marL="457200" lvl="1" indent="0">
              <a:buNone/>
            </a:pPr>
            <a:endParaRPr lang="en-US" dirty="0"/>
          </a:p>
        </p:txBody>
      </p:sp>
      <p:sp>
        <p:nvSpPr>
          <p:cNvPr id="3" name="Title 2"/>
          <p:cNvSpPr>
            <a:spLocks noGrp="1"/>
          </p:cNvSpPr>
          <p:nvPr>
            <p:ph type="title"/>
          </p:nvPr>
        </p:nvSpPr>
        <p:spPr/>
        <p:txBody>
          <a:bodyPr/>
          <a:lstStyle/>
          <a:p>
            <a:r>
              <a:rPr lang="en-US" dirty="0" smtClean="0"/>
              <a:t>Program Updates Continued</a:t>
            </a:r>
            <a:endParaRPr lang="en-US" dirty="0"/>
          </a:p>
        </p:txBody>
      </p:sp>
    </p:spTree>
    <p:extLst>
      <p:ext uri="{BB962C8B-B14F-4D97-AF65-F5344CB8AC3E}">
        <p14:creationId xmlns:p14="http://schemas.microsoft.com/office/powerpoint/2010/main" val="3960680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b="1" dirty="0" smtClean="0"/>
              <a:t>New Rules for N472 and DSP 3.2 when </a:t>
            </a:r>
            <a:r>
              <a:rPr lang="en-US" b="1" dirty="0" smtClean="0"/>
              <a:t>combined</a:t>
            </a:r>
            <a:endParaRPr lang="en-US" b="1" dirty="0" smtClean="0"/>
          </a:p>
          <a:p>
            <a:r>
              <a:rPr lang="en-US" dirty="0" smtClean="0"/>
              <a:t>In previous years, our policy has not allowed the fencing out of a pond – with cost-share funds – in a grazing paddock where water was provided with the DSP 3.2 program</a:t>
            </a:r>
            <a:r>
              <a:rPr lang="en-US" dirty="0" smtClean="0"/>
              <a:t>.</a:t>
            </a:r>
            <a:endParaRPr lang="en-US" dirty="0" smtClean="0"/>
          </a:p>
          <a:p>
            <a:r>
              <a:rPr lang="en-US" dirty="0" smtClean="0"/>
              <a:t>As of the last Commission meeting on September 27, 2023, that policy is no longer in force and we can cost-share to fence out a pond with N472 and install a waterer with DSP 3.2, even in the same paddock. </a:t>
            </a:r>
            <a:endParaRPr lang="en-US" dirty="0" smtClean="0"/>
          </a:p>
          <a:p>
            <a:r>
              <a:rPr lang="en-US" b="1" dirty="0" smtClean="0"/>
              <a:t>DSP 3.6</a:t>
            </a:r>
          </a:p>
          <a:p>
            <a:r>
              <a:rPr lang="en-US" dirty="0" smtClean="0"/>
              <a:t>Don’t forget we have a new grazing program available for warm season grass with the </a:t>
            </a:r>
            <a:r>
              <a:rPr lang="en-US" smtClean="0"/>
              <a:t>recently approved DSP 3.6.</a:t>
            </a:r>
            <a:endParaRPr lang="en-US" dirty="0" smtClean="0"/>
          </a:p>
          <a:p>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p:txBody>
      </p:sp>
      <p:sp>
        <p:nvSpPr>
          <p:cNvPr id="3" name="Title 2"/>
          <p:cNvSpPr>
            <a:spLocks noGrp="1"/>
          </p:cNvSpPr>
          <p:nvPr>
            <p:ph type="title"/>
          </p:nvPr>
        </p:nvSpPr>
        <p:spPr/>
        <p:txBody>
          <a:bodyPr/>
          <a:lstStyle/>
          <a:p>
            <a:r>
              <a:rPr lang="en-US" dirty="0" smtClean="0"/>
              <a:t>Practice and Policy Update </a:t>
            </a:r>
            <a:endParaRPr lang="en-US" dirty="0"/>
          </a:p>
        </p:txBody>
      </p:sp>
    </p:spTree>
    <p:extLst>
      <p:ext uri="{BB962C8B-B14F-4D97-AF65-F5344CB8AC3E}">
        <p14:creationId xmlns:p14="http://schemas.microsoft.com/office/powerpoint/2010/main" val="2942959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r>
              <a:rPr lang="en-US" b="1" dirty="0" smtClean="0"/>
              <a:t>Board Member Elections this year</a:t>
            </a:r>
          </a:p>
          <a:p>
            <a:r>
              <a:rPr lang="en-US" dirty="0" smtClean="0"/>
              <a:t>Please keep our board elections and these important dates in mind for FY24.</a:t>
            </a:r>
          </a:p>
          <a:p>
            <a:r>
              <a:rPr lang="en-US" dirty="0" smtClean="0"/>
              <a:t>The nomination period begins November 1 and goes through November 30.</a:t>
            </a:r>
          </a:p>
          <a:p>
            <a:r>
              <a:rPr lang="en-US" dirty="0" smtClean="0"/>
              <a:t>Any landowner that meets the criteria – or any existing board member – may self nominate using the self-nomination form.</a:t>
            </a:r>
          </a:p>
          <a:p>
            <a:r>
              <a:rPr lang="en-US" dirty="0" smtClean="0"/>
              <a:t>Publicizing the election needs to happen from January 20 to February 20.</a:t>
            </a:r>
          </a:p>
          <a:p>
            <a:r>
              <a:rPr lang="en-US" dirty="0" smtClean="0"/>
              <a:t>The election period is from February 1 to February 20.</a:t>
            </a:r>
          </a:p>
          <a:p>
            <a:r>
              <a:rPr lang="en-US" dirty="0" smtClean="0"/>
              <a:t>The ballots must be counted between February 22 and February 28.</a:t>
            </a:r>
          </a:p>
          <a:p>
            <a:r>
              <a:rPr lang="en-US" dirty="0" smtClean="0"/>
              <a:t>Certification of the election must occur at the March board meeting. </a:t>
            </a:r>
          </a:p>
          <a:p>
            <a:r>
              <a:rPr lang="en-US" dirty="0" smtClean="0"/>
              <a:t>Please reach out to your coordinator with any questions you may have about specifics of the election process.</a:t>
            </a:r>
          </a:p>
          <a:p>
            <a:pPr marL="0" indent="0">
              <a:buNone/>
            </a:pPr>
            <a:endParaRPr lang="en-US" dirty="0" smtClean="0"/>
          </a:p>
          <a:p>
            <a:pPr marL="0" indent="0">
              <a:buNone/>
            </a:pPr>
            <a:endParaRPr lang="en-US" dirty="0"/>
          </a:p>
          <a:p>
            <a:pPr marL="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Practice and Policy Updates Continued</a:t>
            </a:r>
            <a:endParaRPr lang="en-US" dirty="0"/>
          </a:p>
        </p:txBody>
      </p:sp>
    </p:spTree>
    <p:extLst>
      <p:ext uri="{BB962C8B-B14F-4D97-AF65-F5344CB8AC3E}">
        <p14:creationId xmlns:p14="http://schemas.microsoft.com/office/powerpoint/2010/main" val="116587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r>
              <a:rPr lang="en-US" b="1" dirty="0" smtClean="0"/>
              <a:t>Quarterly Report Reminders</a:t>
            </a:r>
          </a:p>
          <a:p>
            <a:pPr marL="0" indent="0">
              <a:buNone/>
            </a:pPr>
            <a:endParaRPr lang="en-US" b="1" dirty="0" smtClean="0"/>
          </a:p>
          <a:p>
            <a:r>
              <a:rPr lang="en-US" dirty="0" smtClean="0"/>
              <a:t>Quarterly Reports are due by the 1</a:t>
            </a:r>
            <a:r>
              <a:rPr lang="en-US" baseline="30000" dirty="0" smtClean="0"/>
              <a:t>st</a:t>
            </a:r>
            <a:r>
              <a:rPr lang="en-US" dirty="0" smtClean="0"/>
              <a:t> of the month of the following quarter. They are not considered late until after the 20</a:t>
            </a:r>
            <a:r>
              <a:rPr lang="en-US" baseline="30000" dirty="0" smtClean="0"/>
              <a:t>th</a:t>
            </a:r>
            <a:r>
              <a:rPr lang="en-US" dirty="0" smtClean="0"/>
              <a:t> of that month.</a:t>
            </a:r>
          </a:p>
          <a:p>
            <a:r>
              <a:rPr lang="en-US" dirty="0" smtClean="0"/>
              <a:t>Example: 2</a:t>
            </a:r>
            <a:r>
              <a:rPr lang="en-US" baseline="30000" dirty="0" smtClean="0"/>
              <a:t>nd</a:t>
            </a:r>
            <a:r>
              <a:rPr lang="en-US" dirty="0" smtClean="0"/>
              <a:t> Quarter (October-December) Reports. Due January 1</a:t>
            </a:r>
            <a:r>
              <a:rPr lang="en-US" baseline="30000" dirty="0" smtClean="0"/>
              <a:t>st</a:t>
            </a:r>
            <a:r>
              <a:rPr lang="en-US" dirty="0" smtClean="0"/>
              <a:t>. Late after January 20</a:t>
            </a:r>
            <a:r>
              <a:rPr lang="en-US" baseline="30000" dirty="0" smtClean="0"/>
              <a:t>th</a:t>
            </a:r>
            <a:r>
              <a:rPr lang="en-US" dirty="0" smtClean="0"/>
              <a:t>. </a:t>
            </a:r>
          </a:p>
          <a:p>
            <a:r>
              <a:rPr lang="en-US" dirty="0" smtClean="0"/>
              <a:t>Reminder: No prizes, gifts, bonuses, or scholarships are eligible to be paid from state funds. </a:t>
            </a:r>
          </a:p>
          <a:p>
            <a:r>
              <a:rPr lang="en-US" dirty="0" smtClean="0"/>
              <a:t>Funding will be sent for 02, 03, and 04 accounts upon receipt of the quarterly report. </a:t>
            </a:r>
          </a:p>
          <a:p>
            <a:r>
              <a:rPr lang="en-US" dirty="0" smtClean="0"/>
              <a:t>As soon as quarterly reports are submitted, you may begin entering transactions in the next quarter. It is always preferred to enter transactions as they happen so the board may have accurate monthly </a:t>
            </a:r>
            <a:r>
              <a:rPr lang="en-US" smtClean="0"/>
              <a:t>treasurer’s reports.</a:t>
            </a:r>
            <a:endParaRPr lang="en-US" dirty="0"/>
          </a:p>
        </p:txBody>
      </p:sp>
      <p:sp>
        <p:nvSpPr>
          <p:cNvPr id="3" name="Title 2"/>
          <p:cNvSpPr>
            <a:spLocks noGrp="1"/>
          </p:cNvSpPr>
          <p:nvPr>
            <p:ph type="title"/>
          </p:nvPr>
        </p:nvSpPr>
        <p:spPr/>
        <p:txBody>
          <a:bodyPr/>
          <a:lstStyle/>
          <a:p>
            <a:r>
              <a:rPr lang="en-US" dirty="0" smtClean="0"/>
              <a:t>Practice and Policy Updates Continued	</a:t>
            </a:r>
            <a:endParaRPr lang="en-US" dirty="0"/>
          </a:p>
        </p:txBody>
      </p:sp>
    </p:spTree>
    <p:extLst>
      <p:ext uri="{BB962C8B-B14F-4D97-AF65-F5344CB8AC3E}">
        <p14:creationId xmlns:p14="http://schemas.microsoft.com/office/powerpoint/2010/main" val="4252044790"/>
      </p:ext>
    </p:extLst>
  </p:cSld>
  <p:clrMapOvr>
    <a:masterClrMapping/>
  </p:clrMapOvr>
</p:sld>
</file>

<file path=ppt/theme/theme1.xml><?xml version="1.0" encoding="utf-8"?>
<a:theme xmlns:a="http://schemas.openxmlformats.org/drawingml/2006/main" name="Office Theme">
  <a:themeElements>
    <a:clrScheme name="DNR Presentation">
      <a:dk1>
        <a:srgbClr val="2E799E"/>
      </a:dk1>
      <a:lt1>
        <a:sysClr val="window" lastClr="FFFFFF"/>
      </a:lt1>
      <a:dk2>
        <a:srgbClr val="609941"/>
      </a:dk2>
      <a:lt2>
        <a:srgbClr val="E7E6E6"/>
      </a:lt2>
      <a:accent1>
        <a:srgbClr val="8C5630"/>
      </a:accent1>
      <a:accent2>
        <a:srgbClr val="000000"/>
      </a:accent2>
      <a:accent3>
        <a:srgbClr val="7F7F7F"/>
      </a:accent3>
      <a:accent4>
        <a:srgbClr val="FFC000"/>
      </a:accent4>
      <a:accent5>
        <a:srgbClr val="4472C4"/>
      </a:accent5>
      <a:accent6>
        <a:srgbClr val="70AD47"/>
      </a:accent6>
      <a:hlink>
        <a:srgbClr val="0563C1"/>
      </a:hlink>
      <a:folHlink>
        <a:srgbClr val="954F72"/>
      </a:folHlink>
    </a:clrScheme>
    <a:fontScheme name="DNR Fonts">
      <a:majorFont>
        <a:latin typeface="Tw Cen MT"/>
        <a:ea typeface=""/>
        <a:cs typeface=""/>
      </a:majorFont>
      <a:minorFont>
        <a:latin typeface="Cambr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5707</TotalTime>
  <Words>955</Words>
  <Application>Microsoft Office PowerPoint</Application>
  <PresentationFormat>On-screen Show (4:3)</PresentationFormat>
  <Paragraphs>75</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Cambria</vt:lpstr>
      <vt:lpstr>Times New Roman</vt:lpstr>
      <vt:lpstr>Tw Cen MT</vt:lpstr>
      <vt:lpstr>Office Theme</vt:lpstr>
      <vt:lpstr>PowerPoint Presentation</vt:lpstr>
      <vt:lpstr>Welcome! </vt:lpstr>
      <vt:lpstr>Thank You!</vt:lpstr>
      <vt:lpstr>Program Updates </vt:lpstr>
      <vt:lpstr>Program Updates Continued </vt:lpstr>
      <vt:lpstr>Program Updates Continued</vt:lpstr>
      <vt:lpstr>Practice and Policy Update </vt:lpstr>
      <vt:lpstr>Practice and Policy Updates Continued</vt:lpstr>
      <vt:lpstr>Practice and Policy Updates Continued </vt:lpstr>
      <vt:lpstr>District Employee Spotlight </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Beydler, Hylan</dc:creator>
  <cp:lastModifiedBy>Blansett, Matthew</cp:lastModifiedBy>
  <cp:revision>149</cp:revision>
  <cp:lastPrinted>2023-10-11T14:03:03Z</cp:lastPrinted>
  <dcterms:created xsi:type="dcterms:W3CDTF">2019-08-12T15:01:45Z</dcterms:created>
  <dcterms:modified xsi:type="dcterms:W3CDTF">2023-10-11T14:08:34Z</dcterms:modified>
</cp:coreProperties>
</file>