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20" r:id="rId2"/>
    <p:sldId id="337" r:id="rId3"/>
    <p:sldId id="339" r:id="rId4"/>
    <p:sldId id="340" r:id="rId5"/>
    <p:sldId id="334" r:id="rId6"/>
    <p:sldId id="311" r:id="rId7"/>
    <p:sldId id="331" r:id="rId8"/>
    <p:sldId id="332" r:id="rId9"/>
    <p:sldId id="335" r:id="rId10"/>
    <p:sldId id="336" r:id="rId11"/>
    <p:sldId id="333" r:id="rId12"/>
    <p:sldId id="322" r:id="rId13"/>
    <p:sldId id="323" r:id="rId14"/>
    <p:sldId id="324" r:id="rId15"/>
    <p:sldId id="326" r:id="rId16"/>
    <p:sldId id="300" r:id="rId17"/>
    <p:sldId id="327" r:id="rId18"/>
    <p:sldId id="328" r:id="rId19"/>
    <p:sldId id="329" r:id="rId20"/>
    <p:sldId id="330" r:id="rId21"/>
    <p:sldId id="309" r:id="rId22"/>
    <p:sldId id="308" r:id="rId23"/>
    <p:sldId id="325" r:id="rId24"/>
    <p:sldId id="338"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endParaRPr lang="en-US"/>
          </a:p>
        </p:txBody>
      </p:sp>
      <p:sp>
        <p:nvSpPr>
          <p:cNvPr id="43011" name="Rectangle 3"/>
          <p:cNvSpPr>
            <a:spLocks noGrp="1" noChangeArrowheads="1"/>
          </p:cNvSpPr>
          <p:nvPr>
            <p:ph type="dt" sz="quarter" idx="1"/>
          </p:nvPr>
        </p:nvSpPr>
        <p:spPr bwMode="auto">
          <a:xfrm>
            <a:off x="3971183"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endParaRPr lang="en-US"/>
          </a:p>
        </p:txBody>
      </p:sp>
      <p:sp>
        <p:nvSpPr>
          <p:cNvPr id="43012" name="Rectangle 4"/>
          <p:cNvSpPr>
            <a:spLocks noGrp="1" noChangeArrowheads="1"/>
          </p:cNvSpPr>
          <p:nvPr>
            <p:ph type="ftr" sz="quarter" idx="2"/>
          </p:nvPr>
        </p:nvSpPr>
        <p:spPr bwMode="auto">
          <a:xfrm>
            <a:off x="0"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endParaRPr lang="en-US"/>
          </a:p>
        </p:txBody>
      </p:sp>
      <p:sp>
        <p:nvSpPr>
          <p:cNvPr id="43013" name="Rectangle 5"/>
          <p:cNvSpPr>
            <a:spLocks noGrp="1" noChangeArrowheads="1"/>
          </p:cNvSpPr>
          <p:nvPr>
            <p:ph type="sldNum" sz="quarter" idx="3"/>
          </p:nvPr>
        </p:nvSpPr>
        <p:spPr bwMode="auto">
          <a:xfrm>
            <a:off x="3971183"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fld id="{2C69DF99-50DB-4ED0-AF21-B11136F6E6A2}" type="slidenum">
              <a:rPr lang="en-US"/>
              <a:pPr/>
              <a:t>‹#›</a:t>
            </a:fld>
            <a:endParaRPr lang="en-US"/>
          </a:p>
        </p:txBody>
      </p:sp>
    </p:spTree>
    <p:extLst>
      <p:ext uri="{BB962C8B-B14F-4D97-AF65-F5344CB8AC3E}">
        <p14:creationId xmlns:p14="http://schemas.microsoft.com/office/powerpoint/2010/main" val="154863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idx="1"/>
          </p:nvPr>
        </p:nvSpPr>
        <p:spPr bwMode="auto">
          <a:xfrm>
            <a:off x="3971183"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701359" y="4415790"/>
            <a:ext cx="5607684" cy="418338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endParaRPr lang="en-US"/>
          </a:p>
        </p:txBody>
      </p:sp>
      <p:sp>
        <p:nvSpPr>
          <p:cNvPr id="46087" name="Rectangle 7"/>
          <p:cNvSpPr>
            <a:spLocks noGrp="1" noChangeArrowheads="1"/>
          </p:cNvSpPr>
          <p:nvPr>
            <p:ph type="sldNum" sz="quarter" idx="5"/>
          </p:nvPr>
        </p:nvSpPr>
        <p:spPr bwMode="auto">
          <a:xfrm>
            <a:off x="3971183"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fld id="{58420ACA-A119-4DBF-A36A-936E5AF6F3A0}" type="slidenum">
              <a:rPr lang="en-US"/>
              <a:pPr/>
              <a:t>‹#›</a:t>
            </a:fld>
            <a:endParaRPr lang="en-US"/>
          </a:p>
        </p:txBody>
      </p:sp>
    </p:spTree>
    <p:extLst>
      <p:ext uri="{BB962C8B-B14F-4D97-AF65-F5344CB8AC3E}">
        <p14:creationId xmlns:p14="http://schemas.microsoft.com/office/powerpoint/2010/main" val="3517537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10B50-4BBF-4E24-9795-0F1A73B880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E461-B484-4CE1-A843-20E53D96C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A000A-0720-4C3F-B25F-59DA80F446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5E03-1610-45A5-8BD2-13BD4A24FC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2405B-AD33-4351-84E9-EDC9D68B8F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B6A9-7418-48A7-AD78-7359230DF5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FE33D-FFA5-41BD-957A-FB0F3AB36B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4ECBD-B07A-4A78-90DD-5FBC4536EB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07C19-77D7-4ABA-BB7A-0B25BCC6A8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0BC32-44E3-4A78-93C8-11EEFCB916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5FD0A-2E88-4FD0-BEBA-BD513F3EB7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7001">
              <a:srgbClr val="E6E6E6"/>
            </a:gs>
            <a:gs pos="32001">
              <a:srgbClr val="7D8496"/>
            </a:gs>
            <a:gs pos="47000">
              <a:srgbClr val="E6E6E6"/>
            </a:gs>
            <a:gs pos="85001">
              <a:srgbClr val="7D8496"/>
            </a:gs>
            <a:gs pos="100000">
              <a:srgbClr val="E6E6E6"/>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18700-A6A9-40E5-B341-F6A2CFF369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aine.Gelnar\AppData\Local\Microsoft\Windows\Temporary Internet Files\Content.IE5\ROMFLAA8\Pollinator%20Week%20Banner%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 y="2971800"/>
            <a:ext cx="8153400" cy="584775"/>
          </a:xfrm>
          <a:prstGeom prst="rect">
            <a:avLst/>
          </a:prstGeom>
          <a:noFill/>
        </p:spPr>
        <p:txBody>
          <a:bodyPr wrap="square" rtlCol="0">
            <a:spAutoFit/>
          </a:bodyPr>
          <a:lstStyle/>
          <a:p>
            <a:r>
              <a:rPr lang="en-US" sz="3200" b="1" dirty="0"/>
              <a:t>Missouri Workshop on Native Pollinators</a:t>
            </a:r>
            <a:endParaRPr lang="en-US" sz="3200" dirty="0"/>
          </a:p>
        </p:txBody>
      </p:sp>
      <p:sp>
        <p:nvSpPr>
          <p:cNvPr id="3" name="TextBox 2"/>
          <p:cNvSpPr txBox="1"/>
          <p:nvPr/>
        </p:nvSpPr>
        <p:spPr>
          <a:xfrm>
            <a:off x="1143000" y="4038600"/>
            <a:ext cx="7162800" cy="1261884"/>
          </a:xfrm>
          <a:prstGeom prst="rect">
            <a:avLst/>
          </a:prstGeom>
          <a:noFill/>
        </p:spPr>
        <p:txBody>
          <a:bodyPr wrap="square" rtlCol="0">
            <a:spAutoFit/>
          </a:bodyPr>
          <a:lstStyle/>
          <a:p>
            <a:pPr algn="ctr"/>
            <a:r>
              <a:rPr lang="en-US" sz="2800" b="1" dirty="0" smtClean="0"/>
              <a:t>J.R. Flores, State Conservationist</a:t>
            </a:r>
          </a:p>
          <a:p>
            <a:pPr algn="ctr"/>
            <a:endParaRPr lang="en-US" sz="2400" b="1" dirty="0" smtClean="0"/>
          </a:p>
          <a:p>
            <a:pPr algn="ctr"/>
            <a:r>
              <a:rPr lang="en-US" sz="2400" b="1" dirty="0" smtClean="0"/>
              <a:t>Dwaine Gelnar, State Resource Conservationist</a:t>
            </a:r>
          </a:p>
        </p:txBody>
      </p:sp>
    </p:spTree>
    <p:extLst>
      <p:ext uri="{BB962C8B-B14F-4D97-AF65-F5344CB8AC3E}">
        <p14:creationId xmlns:p14="http://schemas.microsoft.com/office/powerpoint/2010/main" val="177822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6700536"/>
              </p:ext>
            </p:extLst>
          </p:nvPr>
        </p:nvGraphicFramePr>
        <p:xfrm>
          <a:off x="47625" y="2133600"/>
          <a:ext cx="9067800" cy="4495802"/>
        </p:xfrm>
        <a:graphic>
          <a:graphicData uri="http://schemas.openxmlformats.org/drawingml/2006/table">
            <a:tbl>
              <a:tblPr>
                <a:tableStyleId>{5C22544A-7EE6-4342-B048-85BDC9FD1C3A}</a:tableStyleId>
              </a:tblPr>
              <a:tblGrid>
                <a:gridCol w="1990870"/>
                <a:gridCol w="1493154"/>
                <a:gridCol w="1493154"/>
                <a:gridCol w="2084198"/>
                <a:gridCol w="2006424"/>
              </a:tblGrid>
              <a:tr h="1340854">
                <a:tc>
                  <a:txBody>
                    <a:bodyPr/>
                    <a:lstStyle/>
                    <a:p>
                      <a:pPr algn="ctr" fontAlgn="ctr"/>
                      <a:r>
                        <a:rPr lang="en-US" sz="2000" b="1" u="none" strike="noStrike" dirty="0">
                          <a:effectLst/>
                        </a:rPr>
                        <a:t>Contract Year</a:t>
                      </a:r>
                      <a:endParaRPr lang="en-US" sz="2000" b="1" i="0" u="none" strike="noStrike" dirty="0">
                        <a:solidFill>
                          <a:srgbClr val="FFFFFF"/>
                        </a:solidFill>
                        <a:effectLst/>
                        <a:latin typeface="Arial"/>
                      </a:endParaRPr>
                    </a:p>
                  </a:txBody>
                  <a:tcPr marL="9525" marR="9525" marT="9525" marB="0" anchor="ctr">
                    <a:solidFill>
                      <a:schemeClr val="accent1">
                        <a:lumMod val="60000"/>
                        <a:lumOff val="40000"/>
                      </a:schemeClr>
                    </a:solidFill>
                  </a:tcPr>
                </a:tc>
                <a:tc>
                  <a:txBody>
                    <a:bodyPr/>
                    <a:lstStyle/>
                    <a:p>
                      <a:pPr algn="ctr" fontAlgn="ctr"/>
                      <a:r>
                        <a:rPr lang="en-US" sz="2000" b="1" u="none" strike="noStrike" dirty="0">
                          <a:effectLst/>
                        </a:rPr>
                        <a:t>Contracts</a:t>
                      </a:r>
                      <a:endParaRPr lang="en-US" sz="2000" b="1" i="0" u="none" strike="noStrike" dirty="0">
                        <a:solidFill>
                          <a:srgbClr val="FFFFFF"/>
                        </a:solidFill>
                        <a:effectLst/>
                        <a:latin typeface="Arial"/>
                      </a:endParaRPr>
                    </a:p>
                  </a:txBody>
                  <a:tcPr marL="9525" marR="9525" marT="9525" marB="0" anchor="ctr">
                    <a:solidFill>
                      <a:schemeClr val="accent1">
                        <a:lumMod val="60000"/>
                        <a:lumOff val="40000"/>
                      </a:schemeClr>
                    </a:solidFill>
                  </a:tcPr>
                </a:tc>
                <a:tc>
                  <a:txBody>
                    <a:bodyPr/>
                    <a:lstStyle/>
                    <a:p>
                      <a:pPr algn="ctr" fontAlgn="ctr"/>
                      <a:r>
                        <a:rPr lang="en-US" sz="2000" b="1" u="none" strike="noStrike">
                          <a:effectLst/>
                        </a:rPr>
                        <a:t>Acres Planned</a:t>
                      </a:r>
                      <a:endParaRPr lang="en-US" sz="2000" b="1" i="0" u="none" strike="noStrike">
                        <a:solidFill>
                          <a:srgbClr val="FFFFFF"/>
                        </a:solidFill>
                        <a:effectLst/>
                        <a:latin typeface="Arial"/>
                      </a:endParaRPr>
                    </a:p>
                  </a:txBody>
                  <a:tcPr marL="9525" marR="9525" marT="9525" marB="0" anchor="ctr">
                    <a:solidFill>
                      <a:schemeClr val="accent1">
                        <a:lumMod val="60000"/>
                        <a:lumOff val="40000"/>
                      </a:schemeClr>
                    </a:solidFill>
                  </a:tcPr>
                </a:tc>
                <a:tc>
                  <a:txBody>
                    <a:bodyPr/>
                    <a:lstStyle/>
                    <a:p>
                      <a:pPr algn="ctr" fontAlgn="ctr"/>
                      <a:r>
                        <a:rPr lang="en-US" sz="2000" b="1" u="none" strike="noStrike">
                          <a:effectLst/>
                        </a:rPr>
                        <a:t> Obligation Amount</a:t>
                      </a:r>
                      <a:endParaRPr lang="en-US" sz="2000" b="1" i="0" u="none" strike="noStrike">
                        <a:solidFill>
                          <a:srgbClr val="FFFFFF"/>
                        </a:solidFill>
                        <a:effectLst/>
                        <a:latin typeface="Arial"/>
                      </a:endParaRPr>
                    </a:p>
                  </a:txBody>
                  <a:tcPr marL="9525" marR="9525" marT="9525" marB="0" anchor="ctr">
                    <a:solidFill>
                      <a:schemeClr val="accent1">
                        <a:lumMod val="60000"/>
                        <a:lumOff val="40000"/>
                      </a:schemeClr>
                    </a:solidFill>
                  </a:tcPr>
                </a:tc>
                <a:tc>
                  <a:txBody>
                    <a:bodyPr/>
                    <a:lstStyle/>
                    <a:p>
                      <a:pPr algn="ctr" fontAlgn="ctr"/>
                      <a:r>
                        <a:rPr lang="en-US" sz="2000" b="1" u="none" strike="noStrike">
                          <a:effectLst/>
                        </a:rPr>
                        <a:t>Completed Payments</a:t>
                      </a:r>
                      <a:endParaRPr lang="en-US" sz="2000" b="1" i="0" u="none" strike="noStrike">
                        <a:solidFill>
                          <a:srgbClr val="FFFFFF"/>
                        </a:solidFill>
                        <a:effectLst/>
                        <a:latin typeface="Arial"/>
                      </a:endParaRPr>
                    </a:p>
                  </a:txBody>
                  <a:tcPr marL="9525" marR="9525" marT="9525" marB="0" anchor="ctr">
                    <a:solidFill>
                      <a:schemeClr val="accent1">
                        <a:lumMod val="60000"/>
                        <a:lumOff val="40000"/>
                      </a:schemeClr>
                    </a:solidFill>
                  </a:tcPr>
                </a:tc>
              </a:tr>
              <a:tr h="788737">
                <a:tc>
                  <a:txBody>
                    <a:bodyPr/>
                    <a:lstStyle/>
                    <a:p>
                      <a:pPr algn="ctr" fontAlgn="t"/>
                      <a:r>
                        <a:rPr lang="en-US" sz="2000" b="1" u="none" strike="noStrike" dirty="0">
                          <a:effectLst/>
                        </a:rPr>
                        <a:t>2011 - 2012</a:t>
                      </a:r>
                      <a:endParaRPr lang="en-US" sz="2000" b="1" i="0" u="none" strike="noStrike" dirty="0">
                        <a:solidFill>
                          <a:srgbClr val="000000"/>
                        </a:solidFill>
                        <a:effectLst/>
                        <a:latin typeface="Tahoma"/>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1,854</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79,090</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$3,773,950</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$1,890,187</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r>
              <a:tr h="788737">
                <a:tc>
                  <a:txBody>
                    <a:bodyPr/>
                    <a:lstStyle/>
                    <a:p>
                      <a:pPr algn="ctr" fontAlgn="t"/>
                      <a:r>
                        <a:rPr lang="en-US" sz="2000" b="1" u="none" strike="noStrike" dirty="0">
                          <a:effectLst/>
                        </a:rPr>
                        <a:t>2010</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428</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13,054</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$700,524</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$563,402</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r>
              <a:tr h="788737">
                <a:tc>
                  <a:txBody>
                    <a:bodyPr/>
                    <a:lstStyle/>
                    <a:p>
                      <a:pPr algn="ctr" fontAlgn="t"/>
                      <a:r>
                        <a:rPr lang="en-US" sz="2000" b="1" u="none" strike="noStrike">
                          <a:effectLst/>
                        </a:rPr>
                        <a:t>2011</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549</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26,862</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$1,261,311</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$768,358</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r>
              <a:tr h="788737">
                <a:tc>
                  <a:txBody>
                    <a:bodyPr/>
                    <a:lstStyle/>
                    <a:p>
                      <a:pPr algn="ctr" fontAlgn="t"/>
                      <a:r>
                        <a:rPr lang="en-US" sz="2000" b="1" u="none" strike="noStrike">
                          <a:effectLst/>
                        </a:rPr>
                        <a:t>2012</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877</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39,175</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a:effectLst/>
                        </a:rPr>
                        <a:t>$1,812,115</a:t>
                      </a:r>
                      <a:endParaRPr lang="en-US" sz="2000" b="1" i="0" u="none" strike="noStrike">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ctr" fontAlgn="t"/>
                      <a:r>
                        <a:rPr lang="en-US" sz="2000" b="1" u="none" strike="noStrike" dirty="0">
                          <a:effectLst/>
                        </a:rPr>
                        <a:t>$558,427</a:t>
                      </a:r>
                      <a:endParaRPr lang="en-US" sz="20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r>
            </a:tbl>
          </a:graphicData>
        </a:graphic>
      </p:graphicFrame>
      <p:sp>
        <p:nvSpPr>
          <p:cNvPr id="3" name="TextBox 2"/>
          <p:cNvSpPr txBox="1"/>
          <p:nvPr/>
        </p:nvSpPr>
        <p:spPr>
          <a:xfrm>
            <a:off x="838200" y="304800"/>
            <a:ext cx="7391400" cy="1508105"/>
          </a:xfrm>
          <a:prstGeom prst="rect">
            <a:avLst/>
          </a:prstGeom>
          <a:noFill/>
        </p:spPr>
        <p:txBody>
          <a:bodyPr wrap="square" rtlCol="0">
            <a:spAutoFit/>
          </a:bodyPr>
          <a:lstStyle/>
          <a:p>
            <a:pPr algn="ctr"/>
            <a:r>
              <a:rPr lang="en-US" sz="3200" b="1" dirty="0" smtClean="0"/>
              <a:t>EQIP Financial Assistance</a:t>
            </a:r>
          </a:p>
          <a:p>
            <a:pPr algn="ctr"/>
            <a:r>
              <a:rPr lang="en-US" sz="3200" b="1" dirty="0" smtClean="0"/>
              <a:t>For Pollinators</a:t>
            </a:r>
          </a:p>
          <a:p>
            <a:pPr algn="ctr"/>
            <a:r>
              <a:rPr lang="en-US" sz="2800" b="1" dirty="0" smtClean="0"/>
              <a:t>2010 – 2012 </a:t>
            </a:r>
            <a:endParaRPr lang="en-US" sz="2800" b="1" dirty="0"/>
          </a:p>
        </p:txBody>
      </p:sp>
    </p:spTree>
    <p:extLst>
      <p:ext uri="{BB962C8B-B14F-4D97-AF65-F5344CB8AC3E}">
        <p14:creationId xmlns:p14="http://schemas.microsoft.com/office/powerpoint/2010/main" val="240437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16207383"/>
              </p:ext>
            </p:extLst>
          </p:nvPr>
        </p:nvGraphicFramePr>
        <p:xfrm>
          <a:off x="2" y="1371600"/>
          <a:ext cx="9143998" cy="5312312"/>
        </p:xfrm>
        <a:graphic>
          <a:graphicData uri="http://schemas.openxmlformats.org/drawingml/2006/table">
            <a:tbl>
              <a:tblPr>
                <a:tableStyleId>{5C22544A-7EE6-4342-B048-85BDC9FD1C3A}</a:tableStyleId>
              </a:tblPr>
              <a:tblGrid>
                <a:gridCol w="1425038"/>
                <a:gridCol w="4334494"/>
                <a:gridCol w="1425038"/>
                <a:gridCol w="1959428"/>
              </a:tblGrid>
              <a:tr h="674714">
                <a:tc>
                  <a:txBody>
                    <a:bodyPr/>
                    <a:lstStyle/>
                    <a:p>
                      <a:pPr algn="ctr" fontAlgn="ctr"/>
                      <a:r>
                        <a:rPr lang="en-US" sz="2000" u="none" strike="noStrike" dirty="0">
                          <a:effectLst/>
                        </a:rPr>
                        <a:t>Code</a:t>
                      </a:r>
                      <a:endParaRPr lang="en-US" sz="2000" b="0"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a:effectLst/>
                        </a:rPr>
                        <a:t>Practice</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a:effectLst/>
                        </a:rPr>
                        <a:t>Acres</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a:effectLst/>
                        </a:rPr>
                        <a:t>Obligated Dollars</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544486">
                <a:tc>
                  <a:txBody>
                    <a:bodyPr/>
                    <a:lstStyle/>
                    <a:p>
                      <a:pPr algn="ctr" fontAlgn="ctr"/>
                      <a:r>
                        <a:rPr lang="en-US" sz="2000" u="none" strike="noStrike">
                          <a:effectLst/>
                        </a:rPr>
                        <a:t>327</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Conservation Cover</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1,172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        200,000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522023">
                <a:tc>
                  <a:txBody>
                    <a:bodyPr/>
                    <a:lstStyle/>
                    <a:p>
                      <a:pPr algn="ctr" fontAlgn="ctr"/>
                      <a:r>
                        <a:rPr lang="en-US" sz="2000" u="none" strike="noStrike">
                          <a:effectLst/>
                        </a:rPr>
                        <a:t>338</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Prescribed Burning</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7,000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        400,000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609309">
                <a:tc>
                  <a:txBody>
                    <a:bodyPr/>
                    <a:lstStyle/>
                    <a:p>
                      <a:pPr algn="ctr" fontAlgn="ctr"/>
                      <a:r>
                        <a:rPr lang="en-US" sz="2000" u="none" strike="noStrike">
                          <a:effectLst/>
                        </a:rPr>
                        <a:t>340</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Cover Crop</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55,000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    2,500,000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609600">
                <a:tc>
                  <a:txBody>
                    <a:bodyPr/>
                    <a:lstStyle/>
                    <a:p>
                      <a:pPr algn="ctr" fontAlgn="ctr"/>
                      <a:r>
                        <a:rPr lang="en-US" sz="2000" u="none" strike="noStrike">
                          <a:effectLst/>
                        </a:rPr>
                        <a:t>386</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Field Border</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71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effectLst/>
                        </a:rPr>
                        <a:t> &lt; $100,000 </a:t>
                      </a:r>
                      <a:endParaRPr lang="en-US" sz="2000" b="0"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r>
              <a:tr h="1002752">
                <a:tc>
                  <a:txBody>
                    <a:bodyPr/>
                    <a:lstStyle/>
                    <a:p>
                      <a:pPr algn="ctr" fontAlgn="ctr"/>
                      <a:r>
                        <a:rPr lang="en-US" sz="2000" u="none" strike="noStrike">
                          <a:effectLst/>
                        </a:rPr>
                        <a:t>643</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Restoration and Management of Rare and Declining Habitats</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smtClean="0">
                          <a:effectLst/>
                        </a:rPr>
                        <a:t>   9,900</a:t>
                      </a:r>
                      <a:endParaRPr lang="en-US" sz="2000" b="0"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        300,000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674714">
                <a:tc>
                  <a:txBody>
                    <a:bodyPr/>
                    <a:lstStyle/>
                    <a:p>
                      <a:pPr algn="ctr" fontAlgn="ctr"/>
                      <a:r>
                        <a:rPr lang="en-US" sz="2000" u="none" strike="noStrike">
                          <a:effectLst/>
                        </a:rPr>
                        <a:t>645</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Upland Wildlife Habitat Management</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4,685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        700,000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r>
              <a:tr h="674714">
                <a:tc>
                  <a:txBody>
                    <a:bodyPr/>
                    <a:lstStyle/>
                    <a:p>
                      <a:pPr algn="ctr" fontAlgn="ctr"/>
                      <a:r>
                        <a:rPr lang="en-US" sz="2000" u="none" strike="noStrike">
                          <a:effectLst/>
                        </a:rPr>
                        <a:t>647</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Early Successional Habitat Development/Management</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l" fontAlgn="ctr"/>
                      <a:r>
                        <a:rPr lang="en-US" sz="2000" u="none" strike="noStrike">
                          <a:effectLst/>
                        </a:rPr>
                        <a:t>              55 </a:t>
                      </a:r>
                      <a:endParaRPr lang="en-US" sz="2000" b="0" i="0" u="none" strike="noStrike">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effectLst/>
                        </a:rPr>
                        <a:t> &lt; $100,000 </a:t>
                      </a:r>
                      <a:endParaRPr lang="en-US" sz="2000" b="0"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r>
            </a:tbl>
          </a:graphicData>
        </a:graphic>
      </p:graphicFrame>
      <p:sp>
        <p:nvSpPr>
          <p:cNvPr id="4" name="TextBox 3"/>
          <p:cNvSpPr txBox="1"/>
          <p:nvPr/>
        </p:nvSpPr>
        <p:spPr>
          <a:xfrm>
            <a:off x="228600" y="304800"/>
            <a:ext cx="8686800" cy="1015663"/>
          </a:xfrm>
          <a:prstGeom prst="rect">
            <a:avLst/>
          </a:prstGeom>
          <a:noFill/>
        </p:spPr>
        <p:txBody>
          <a:bodyPr wrap="square" rtlCol="0">
            <a:spAutoFit/>
          </a:bodyPr>
          <a:lstStyle/>
          <a:p>
            <a:pPr algn="ctr"/>
            <a:r>
              <a:rPr lang="en-US" sz="3200" b="1" dirty="0" smtClean="0"/>
              <a:t>EQIP Financial Assistance For Pollinators</a:t>
            </a:r>
          </a:p>
          <a:p>
            <a:pPr algn="ctr"/>
            <a:r>
              <a:rPr lang="en-US" sz="2800" b="1" dirty="0" smtClean="0"/>
              <a:t>2010 – 2012 </a:t>
            </a:r>
            <a:endParaRPr lang="en-US" sz="2800" b="1" dirty="0"/>
          </a:p>
        </p:txBody>
      </p:sp>
    </p:spTree>
    <p:extLst>
      <p:ext uri="{BB962C8B-B14F-4D97-AF65-F5344CB8AC3E}">
        <p14:creationId xmlns:p14="http://schemas.microsoft.com/office/powerpoint/2010/main" val="417302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853788"/>
            <a:ext cx="91440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291938"/>
            <a:ext cx="9134475" cy="178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2" y="4076271"/>
            <a:ext cx="9172576" cy="110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3" y="5181600"/>
            <a:ext cx="9182102" cy="126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5262" y="609600"/>
            <a:ext cx="8686800" cy="1015663"/>
          </a:xfrm>
          <a:prstGeom prst="rect">
            <a:avLst/>
          </a:prstGeom>
          <a:noFill/>
        </p:spPr>
        <p:txBody>
          <a:bodyPr wrap="square" rtlCol="0">
            <a:spAutoFit/>
          </a:bodyPr>
          <a:lstStyle/>
          <a:p>
            <a:pPr algn="ctr"/>
            <a:r>
              <a:rPr lang="en-US" sz="3200" b="1" dirty="0" smtClean="0"/>
              <a:t>EQIP Financial Assistance For Pollinators</a:t>
            </a:r>
          </a:p>
          <a:p>
            <a:pPr algn="ctr"/>
            <a:r>
              <a:rPr lang="en-US" sz="2800" b="1" dirty="0" smtClean="0"/>
              <a:t>2013 </a:t>
            </a:r>
            <a:endParaRPr lang="en-US" sz="2800" b="1" dirty="0"/>
          </a:p>
        </p:txBody>
      </p:sp>
    </p:spTree>
    <p:extLst>
      <p:ext uri="{BB962C8B-B14F-4D97-AF65-F5344CB8AC3E}">
        <p14:creationId xmlns:p14="http://schemas.microsoft.com/office/powerpoint/2010/main" val="1862587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2170755"/>
            <a:ext cx="918210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2" y="2608905"/>
            <a:ext cx="9163052" cy="107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82656"/>
            <a:ext cx="9182103" cy="96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8200"/>
            <a:ext cx="9182103" cy="152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5262" y="762000"/>
            <a:ext cx="8686800" cy="1015663"/>
          </a:xfrm>
          <a:prstGeom prst="rect">
            <a:avLst/>
          </a:prstGeom>
          <a:noFill/>
        </p:spPr>
        <p:txBody>
          <a:bodyPr wrap="square" rtlCol="0">
            <a:spAutoFit/>
          </a:bodyPr>
          <a:lstStyle/>
          <a:p>
            <a:pPr algn="ctr"/>
            <a:r>
              <a:rPr lang="en-US" sz="3200" b="1" dirty="0" smtClean="0"/>
              <a:t>EQIP Financial Assistance For Pollinators</a:t>
            </a:r>
          </a:p>
          <a:p>
            <a:pPr algn="ctr"/>
            <a:r>
              <a:rPr lang="en-US" sz="2800" b="1" dirty="0" smtClean="0"/>
              <a:t>2013 </a:t>
            </a:r>
            <a:endParaRPr lang="en-US" sz="2800" b="1" dirty="0"/>
          </a:p>
        </p:txBody>
      </p:sp>
    </p:spTree>
    <p:extLst>
      <p:ext uri="{BB962C8B-B14F-4D97-AF65-F5344CB8AC3E}">
        <p14:creationId xmlns:p14="http://schemas.microsoft.com/office/powerpoint/2010/main" val="2840724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600200"/>
            <a:ext cx="92202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38350"/>
            <a:ext cx="11083017" cy="193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419600"/>
            <a:ext cx="8305800" cy="2308324"/>
          </a:xfrm>
          <a:prstGeom prst="rect">
            <a:avLst/>
          </a:prstGeom>
        </p:spPr>
        <p:txBody>
          <a:bodyPr wrap="square">
            <a:spAutoFit/>
          </a:bodyPr>
          <a:lstStyle/>
          <a:p>
            <a:r>
              <a:rPr lang="en-US" sz="2400" b="1" dirty="0"/>
              <a:t>Pollinator Habitat Enhancement Plan </a:t>
            </a:r>
            <a:endParaRPr lang="en-US" sz="2400" dirty="0"/>
          </a:p>
          <a:p>
            <a:r>
              <a:rPr lang="en-US" sz="2400" dirty="0"/>
              <a:t>A pollinator habitat enhancement plan is a site-specific conservation plan developed for a client that addresses the improvement, restoration, enhancement, or expansion of flower-rich habitat that supports native and/or managed pollinators.</a:t>
            </a:r>
          </a:p>
        </p:txBody>
      </p:sp>
      <p:sp>
        <p:nvSpPr>
          <p:cNvPr id="5" name="TextBox 4"/>
          <p:cNvSpPr txBox="1"/>
          <p:nvPr/>
        </p:nvSpPr>
        <p:spPr>
          <a:xfrm>
            <a:off x="195262" y="457200"/>
            <a:ext cx="8686800" cy="1015663"/>
          </a:xfrm>
          <a:prstGeom prst="rect">
            <a:avLst/>
          </a:prstGeom>
          <a:noFill/>
        </p:spPr>
        <p:txBody>
          <a:bodyPr wrap="square" rtlCol="0">
            <a:spAutoFit/>
          </a:bodyPr>
          <a:lstStyle/>
          <a:p>
            <a:pPr algn="ctr"/>
            <a:r>
              <a:rPr lang="en-US" sz="3200" b="1" dirty="0" smtClean="0"/>
              <a:t>EQIP Financial Assistance For Pollinators</a:t>
            </a:r>
          </a:p>
          <a:p>
            <a:pPr algn="ctr"/>
            <a:r>
              <a:rPr lang="en-US" sz="2800" b="1" dirty="0" smtClean="0"/>
              <a:t>2013 </a:t>
            </a:r>
            <a:endParaRPr lang="en-US" sz="2800" b="1" dirty="0"/>
          </a:p>
        </p:txBody>
      </p:sp>
    </p:spTree>
    <p:extLst>
      <p:ext uri="{BB962C8B-B14F-4D97-AF65-F5344CB8AC3E}">
        <p14:creationId xmlns:p14="http://schemas.microsoft.com/office/powerpoint/2010/main" val="270802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01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791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791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1"/>
            <a:ext cx="914399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79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8458200" cy="4832092"/>
          </a:xfrm>
          <a:prstGeom prst="rect">
            <a:avLst/>
          </a:prstGeom>
        </p:spPr>
        <p:txBody>
          <a:bodyPr wrap="square">
            <a:spAutoFit/>
          </a:bodyPr>
          <a:lstStyle/>
          <a:p>
            <a:r>
              <a:rPr lang="en-US" sz="2800" b="1" dirty="0"/>
              <a:t>What is </a:t>
            </a:r>
            <a:r>
              <a:rPr lang="en-US" sz="2800" b="1" dirty="0" smtClean="0"/>
              <a:t>NRCS </a:t>
            </a:r>
            <a:r>
              <a:rPr lang="en-US" sz="2800" b="1" dirty="0"/>
              <a:t>doing to protect pollinators?</a:t>
            </a:r>
            <a:endParaRPr lang="en-US" sz="2800" dirty="0"/>
          </a:p>
          <a:p>
            <a:r>
              <a:rPr lang="en-US" sz="2800" dirty="0"/>
              <a:t>  </a:t>
            </a:r>
            <a:endParaRPr lang="en-US" sz="2800" dirty="0" smtClean="0"/>
          </a:p>
          <a:p>
            <a:pPr marL="285750" lvl="0" indent="-285750">
              <a:buFont typeface="Arial" pitchFamily="34" charset="0"/>
              <a:buChar char="•"/>
            </a:pPr>
            <a:r>
              <a:rPr lang="en-US" sz="2800" dirty="0" smtClean="0"/>
              <a:t>2008 Farm Bill prioritizes pollinators and their habitat.    </a:t>
            </a:r>
          </a:p>
          <a:p>
            <a:pPr marL="285750" lvl="0" indent="-285750">
              <a:buFont typeface="Arial" pitchFamily="34" charset="0"/>
              <a:buChar char="•"/>
            </a:pPr>
            <a:r>
              <a:rPr lang="en-US" sz="2800" dirty="0" smtClean="0"/>
              <a:t>2008 </a:t>
            </a:r>
            <a:r>
              <a:rPr lang="en-US" sz="2800" dirty="0"/>
              <a:t>Farm Bill authorizes the Secretary of Agriculture to encourage “the development of habitat for native and managed pollinators; and the use of conservation practices that encourage native and managed pollinators</a:t>
            </a:r>
            <a:r>
              <a:rPr lang="en-US" sz="2800" dirty="0" smtClean="0"/>
              <a:t>”. </a:t>
            </a:r>
            <a:r>
              <a:rPr lang="en-US" sz="2800" dirty="0"/>
              <a:t> </a:t>
            </a:r>
            <a:endParaRPr lang="en-US" sz="2800" dirty="0" smtClean="0"/>
          </a:p>
          <a:p>
            <a:pPr marL="285750" lvl="0" indent="-285750">
              <a:buFont typeface="Arial" pitchFamily="34" charset="0"/>
              <a:buChar char="•"/>
            </a:pPr>
            <a:r>
              <a:rPr lang="en-US" sz="2800" dirty="0" smtClean="0"/>
              <a:t>USDA NRCS incorporation into practices and programs</a:t>
            </a:r>
            <a:endParaRPr lang="en-US" sz="2800" dirty="0"/>
          </a:p>
        </p:txBody>
      </p:sp>
      <p:pic>
        <p:nvPicPr>
          <p:cNvPr id="4" name="Picture 2" descr="C:\Users\Dwaine.Gelnar\AppData\Local\Microsoft\Windows\Temporary Internet Files\Content.IE5\L1ZCAHRV\Pollinator%20Week%20Banner%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414"/>
            <a:ext cx="7315200" cy="112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08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9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79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76200"/>
            <a:ext cx="917257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waine.Gelnar\Documents\Pollinators\WorldofDiscoveryPoster_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785"/>
            <a:ext cx="9144000" cy="655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76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1752600"/>
            <a:ext cx="8305800" cy="3962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30000"/>
              </a:lnSpc>
              <a:spcAft>
                <a:spcPts val="0"/>
              </a:spcAft>
              <a:buFontTx/>
              <a:buNone/>
            </a:pPr>
            <a:r>
              <a:rPr lang="en-US" sz="1600" smtClean="0"/>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a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to USDA, Director, Office of Civil Rights, 1400 Independence Avenue, S.W., Washington, D.C. 20250-9410 or call (800) 795-3272 (voice) or (202) 720-6382 (TDD). USDA is an equal opportunity provider and employer. </a:t>
            </a:r>
          </a:p>
          <a:p>
            <a:pPr fontAlgn="auto">
              <a:lnSpc>
                <a:spcPct val="90000"/>
              </a:lnSpc>
              <a:spcAft>
                <a:spcPts val="0"/>
              </a:spcAft>
            </a:pPr>
            <a:endParaRPr lang="en-US" sz="1200" smtClean="0"/>
          </a:p>
          <a:p>
            <a:pPr fontAlgn="auto">
              <a:lnSpc>
                <a:spcPct val="90000"/>
              </a:lnSpc>
              <a:spcAft>
                <a:spcPts val="0"/>
              </a:spcAft>
            </a:pPr>
            <a:endParaRPr lang="en-US" sz="1200" smtClean="0"/>
          </a:p>
          <a:p>
            <a:pPr fontAlgn="auto">
              <a:lnSpc>
                <a:spcPct val="80000"/>
              </a:lnSpc>
              <a:spcAft>
                <a:spcPts val="0"/>
              </a:spcAft>
            </a:pPr>
            <a:endParaRPr lang="en-US" sz="1200" smtClean="0"/>
          </a:p>
          <a:p>
            <a:pPr lvl="1" fontAlgn="auto">
              <a:lnSpc>
                <a:spcPct val="80000"/>
              </a:lnSpc>
              <a:spcAft>
                <a:spcPts val="0"/>
              </a:spcAft>
            </a:pPr>
            <a:endParaRPr lang="en-US" sz="1000" dirty="0" smtClean="0"/>
          </a:p>
        </p:txBody>
      </p:sp>
      <p:pic>
        <p:nvPicPr>
          <p:cNvPr id="3" name="Picture 2" descr="C:\Users\Dwaine.Gelnar\AppData\Local\Microsoft\Windows\Temporary Internet Files\Content.IE5\L1ZCAHRV\Pollinator%20Week%20Banner%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315200" cy="112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0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8458200" cy="4832092"/>
          </a:xfrm>
          <a:prstGeom prst="rect">
            <a:avLst/>
          </a:prstGeom>
        </p:spPr>
        <p:txBody>
          <a:bodyPr wrap="square">
            <a:spAutoFit/>
          </a:bodyPr>
          <a:lstStyle/>
          <a:p>
            <a:r>
              <a:rPr lang="en-US" sz="2800" b="1" dirty="0"/>
              <a:t>What is </a:t>
            </a:r>
            <a:r>
              <a:rPr lang="en-US" sz="2800" b="1" dirty="0" smtClean="0"/>
              <a:t>NRCS </a:t>
            </a:r>
            <a:r>
              <a:rPr lang="en-US" sz="2800" b="1" dirty="0"/>
              <a:t>doing to protect pollinators?</a:t>
            </a:r>
            <a:endParaRPr lang="en-US" sz="2800" dirty="0"/>
          </a:p>
          <a:p>
            <a:r>
              <a:rPr lang="en-US" sz="2800" dirty="0"/>
              <a:t>  </a:t>
            </a:r>
            <a:endParaRPr lang="en-US" sz="2800" dirty="0" smtClean="0"/>
          </a:p>
          <a:p>
            <a:pPr marL="285750" lvl="0" indent="-285750">
              <a:buFont typeface="Arial" pitchFamily="34" charset="0"/>
              <a:buChar char="•"/>
            </a:pPr>
            <a:r>
              <a:rPr lang="en-US" sz="2800" dirty="0" smtClean="0"/>
              <a:t>NRCS </a:t>
            </a:r>
            <a:r>
              <a:rPr lang="en-US" sz="2800" dirty="0"/>
              <a:t>in Missouri provides technical and financial assistance to farmers and landowners to help them plan and implement conservation systems that conserve and create habitat for pollinators using existing programs and practices.  These systems include individual practices that can help pollinators survive and thrive, providing pollen and nectar (increased nutrition) for bees and other pollinators or protection from pesticides.</a:t>
            </a:r>
          </a:p>
        </p:txBody>
      </p:sp>
      <p:pic>
        <p:nvPicPr>
          <p:cNvPr id="4" name="Picture 2" descr="C:\Users\Dwaine.Gelnar\AppData\Local\Microsoft\Windows\Temporary Internet Files\Content.IE5\L1ZCAHRV\Pollinator%20Week%20Banner%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414"/>
            <a:ext cx="7315200" cy="112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3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7696200" cy="4524315"/>
          </a:xfrm>
          <a:prstGeom prst="rect">
            <a:avLst/>
          </a:prstGeom>
          <a:ln>
            <a:solidFill>
              <a:schemeClr val="accent3">
                <a:lumMod val="75000"/>
              </a:schemeClr>
            </a:solidFill>
          </a:ln>
        </p:spPr>
        <p:txBody>
          <a:bodyPr wrap="square">
            <a:spAutoFit/>
          </a:bodyPr>
          <a:lstStyle/>
          <a:p>
            <a:pPr algn="ctr"/>
            <a:r>
              <a:rPr lang="en-US" b="1" cap="all" dirty="0"/>
              <a:t>Natural Resources Conservation Service</a:t>
            </a:r>
          </a:p>
          <a:p>
            <a:pPr algn="ctr"/>
            <a:r>
              <a:rPr lang="en-US" b="1" cap="all" dirty="0"/>
              <a:t>Conservation Practice Standard</a:t>
            </a:r>
          </a:p>
          <a:p>
            <a:pPr algn="ctr"/>
            <a:r>
              <a:rPr lang="en-US" b="1" cap="all" dirty="0"/>
              <a:t>Conservation Cover </a:t>
            </a:r>
          </a:p>
          <a:p>
            <a:pPr algn="ctr"/>
            <a:r>
              <a:rPr lang="en-US" b="1" dirty="0"/>
              <a:t>(Ac.)</a:t>
            </a:r>
          </a:p>
          <a:p>
            <a:pPr algn="ctr"/>
            <a:r>
              <a:rPr lang="en-US" b="1" cap="all" dirty="0"/>
              <a:t>Code 327</a:t>
            </a:r>
          </a:p>
          <a:p>
            <a:r>
              <a:rPr lang="en-US" b="1" cap="all" dirty="0"/>
              <a:t/>
            </a:r>
            <a:br>
              <a:rPr lang="en-US" b="1" cap="all" dirty="0"/>
            </a:br>
            <a:r>
              <a:rPr lang="en-US" b="1" cap="all" dirty="0"/>
              <a:t>DEFINITION</a:t>
            </a:r>
          </a:p>
          <a:p>
            <a:r>
              <a:rPr lang="en-US" dirty="0"/>
              <a:t>Establishing and maintaining permanent vegetative cover</a:t>
            </a:r>
          </a:p>
          <a:p>
            <a:r>
              <a:rPr lang="en-US" b="1" cap="all" dirty="0"/>
              <a:t>PURPOSE</a:t>
            </a:r>
          </a:p>
          <a:p>
            <a:r>
              <a:rPr lang="en-US" dirty="0"/>
              <a:t>This practice may be applied to accomplish one or more of the following:</a:t>
            </a:r>
          </a:p>
          <a:p>
            <a:pPr marL="285750" lvl="0" indent="-285750">
              <a:buFont typeface="Arial" pitchFamily="34" charset="0"/>
              <a:buChar char="•"/>
            </a:pPr>
            <a:r>
              <a:rPr lang="en-US" dirty="0"/>
              <a:t>Reduce soil erosion and sedimentation.</a:t>
            </a:r>
          </a:p>
          <a:p>
            <a:pPr marL="285750" lvl="0" indent="-285750">
              <a:buFont typeface="Arial" pitchFamily="34" charset="0"/>
              <a:buChar char="•"/>
            </a:pPr>
            <a:r>
              <a:rPr lang="en-US" dirty="0"/>
              <a:t>Improve water quality.</a:t>
            </a:r>
          </a:p>
          <a:p>
            <a:pPr marL="285750" lvl="0" indent="-285750">
              <a:buFont typeface="Arial" pitchFamily="34" charset="0"/>
              <a:buChar char="•"/>
            </a:pPr>
            <a:r>
              <a:rPr lang="en-US" dirty="0"/>
              <a:t>Improve air quality</a:t>
            </a:r>
          </a:p>
          <a:p>
            <a:pPr marL="285750" lvl="0" indent="-285750">
              <a:buFont typeface="Arial" pitchFamily="34" charset="0"/>
              <a:buChar char="•"/>
            </a:pPr>
            <a:r>
              <a:rPr lang="en-US" dirty="0">
                <a:solidFill>
                  <a:srgbClr val="0070C0"/>
                </a:solidFill>
              </a:rPr>
              <a:t>Enhance wildlife habitat and pollinator habitat.</a:t>
            </a:r>
          </a:p>
          <a:p>
            <a:pPr marL="285750" lvl="0" indent="-285750">
              <a:buFont typeface="Arial" pitchFamily="34" charset="0"/>
              <a:buChar char="•"/>
            </a:pPr>
            <a:r>
              <a:rPr lang="en-US" dirty="0"/>
              <a:t>Improve soil quality</a:t>
            </a:r>
          </a:p>
          <a:p>
            <a:pPr marL="285750" lvl="0" indent="-285750">
              <a:buFont typeface="Arial" pitchFamily="34" charset="0"/>
              <a:buChar char="•"/>
            </a:pPr>
            <a:r>
              <a:rPr lang="en-US" dirty="0"/>
              <a:t>Manage plant pests</a:t>
            </a:r>
          </a:p>
        </p:txBody>
      </p:sp>
      <p:pic>
        <p:nvPicPr>
          <p:cNvPr id="3" name="Picture 2" descr="C:\Users\Dwaine.Gelnar\AppData\Local\Microsoft\Windows\Temporary Internet Files\Content.IE5\L1ZCAHRV\Pollinator%20Week%20Banner%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04800"/>
            <a:ext cx="7315200" cy="112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0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020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0"/>
            <a:ext cx="91630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0"/>
            <a:ext cx="916304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020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02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225039"/>
              </p:ext>
            </p:extLst>
          </p:nvPr>
        </p:nvGraphicFramePr>
        <p:xfrm>
          <a:off x="-2" y="2"/>
          <a:ext cx="9144001" cy="6857998"/>
        </p:xfrm>
        <a:graphic>
          <a:graphicData uri="http://schemas.openxmlformats.org/drawingml/2006/table">
            <a:tbl>
              <a:tblPr firstRow="1" firstCol="1" bandRow="1">
                <a:tableStyleId>{5C22544A-7EE6-4342-B048-85BDC9FD1C3A}</a:tableStyleId>
              </a:tblPr>
              <a:tblGrid>
                <a:gridCol w="979054"/>
                <a:gridCol w="2586183"/>
                <a:gridCol w="775855"/>
                <a:gridCol w="979054"/>
                <a:gridCol w="1034473"/>
                <a:gridCol w="775855"/>
                <a:gridCol w="979054"/>
                <a:gridCol w="1034473"/>
              </a:tblGrid>
              <a:tr h="351043">
                <a:tc>
                  <a:txBody>
                    <a:bodyPr/>
                    <a:lstStyle/>
                    <a:p>
                      <a:pPr>
                        <a:lnSpc>
                          <a:spcPct val="115000"/>
                        </a:lnSpc>
                      </a:pPr>
                      <a:endParaRPr lang="en-US" sz="1400" dirty="0">
                        <a:effectLst/>
                        <a:latin typeface="Calibri"/>
                      </a:endParaRPr>
                    </a:p>
                  </a:txBody>
                  <a:tcPr marL="60079" marR="60079" marT="0" marB="0" anchor="ctr"/>
                </a:tc>
                <a:tc>
                  <a:txBody>
                    <a:bodyPr/>
                    <a:lstStyle/>
                    <a:p>
                      <a:pPr>
                        <a:lnSpc>
                          <a:spcPct val="115000"/>
                        </a:lnSpc>
                      </a:pPr>
                      <a:endParaRPr lang="en-US" sz="1400" dirty="0">
                        <a:effectLst/>
                        <a:latin typeface="Calibri"/>
                      </a:endParaRPr>
                    </a:p>
                  </a:txBody>
                  <a:tcPr marL="60079" marR="60079" marT="0" marB="0" anchor="ctr"/>
                </a:tc>
                <a:tc gridSpan="3">
                  <a:txBody>
                    <a:bodyPr/>
                    <a:lstStyle/>
                    <a:p>
                      <a:pPr marL="0" marR="0" algn="ctr">
                        <a:lnSpc>
                          <a:spcPct val="115000"/>
                        </a:lnSpc>
                        <a:spcBef>
                          <a:spcPts val="0"/>
                        </a:spcBef>
                        <a:spcAft>
                          <a:spcPts val="0"/>
                        </a:spcAft>
                      </a:pPr>
                      <a:r>
                        <a:rPr lang="en-US" sz="1400">
                          <a:effectLst/>
                        </a:rPr>
                        <a:t>2010</a:t>
                      </a:r>
                      <a:endParaRPr lang="en-US" sz="1400">
                        <a:effectLst/>
                        <a:latin typeface="Calibri"/>
                        <a:ea typeface="Calibri"/>
                        <a:cs typeface="Times New Roman"/>
                      </a:endParaRPr>
                    </a:p>
                  </a:txBody>
                  <a:tcPr marL="60079" marR="60079"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dirty="0">
                          <a:effectLst/>
                        </a:rPr>
                        <a:t>2011</a:t>
                      </a:r>
                      <a:endParaRPr lang="en-US" sz="1400" dirty="0">
                        <a:effectLst/>
                        <a:latin typeface="Calibri"/>
                        <a:ea typeface="Calibri"/>
                        <a:cs typeface="Times New Roman"/>
                      </a:endParaRPr>
                    </a:p>
                  </a:txBody>
                  <a:tcPr marL="60079" marR="60079" marT="0" marB="0" anchor="ctr"/>
                </a:tc>
                <a:tc hMerge="1">
                  <a:txBody>
                    <a:bodyPr/>
                    <a:lstStyle/>
                    <a:p>
                      <a:endParaRPr lang="en-US"/>
                    </a:p>
                  </a:txBody>
                  <a:tcPr/>
                </a:tc>
                <a:tc hMerge="1">
                  <a:txBody>
                    <a:bodyPr/>
                    <a:lstStyle/>
                    <a:p>
                      <a:endParaRPr lang="en-US"/>
                    </a:p>
                  </a:txBody>
                  <a:tcPr/>
                </a:tc>
              </a:tr>
              <a:tr h="526653">
                <a:tc>
                  <a:txBody>
                    <a:bodyPr/>
                    <a:lstStyle/>
                    <a:p>
                      <a:pPr marL="0" marR="0" algn="ctr">
                        <a:lnSpc>
                          <a:spcPct val="115000"/>
                        </a:lnSpc>
                        <a:spcBef>
                          <a:spcPts val="0"/>
                        </a:spcBef>
                        <a:spcAft>
                          <a:spcPts val="0"/>
                        </a:spcAft>
                      </a:pPr>
                      <a:r>
                        <a:rPr lang="en-US" sz="1400">
                          <a:effectLst/>
                        </a:rPr>
                        <a:t>Practice Code</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dirty="0">
                          <a:effectLst/>
                        </a:rPr>
                        <a:t>Practice Name</a:t>
                      </a:r>
                      <a:endParaRPr lang="en-US" sz="1400" dirty="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Con-tracts</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Count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Amount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Con-tracts</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Count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Amount</a:t>
                      </a:r>
                      <a:endParaRPr lang="en-US" sz="1400">
                        <a:effectLst/>
                        <a:latin typeface="Calibri"/>
                        <a:ea typeface="Calibri"/>
                        <a:cs typeface="Times New Roman"/>
                      </a:endParaRPr>
                    </a:p>
                  </a:txBody>
                  <a:tcPr marL="60079" marR="60079" marT="0" marB="0" anchor="ctr"/>
                </a:tc>
              </a:tr>
              <a:tr h="507509">
                <a:tc>
                  <a:txBody>
                    <a:bodyPr/>
                    <a:lstStyle/>
                    <a:p>
                      <a:pPr marL="0" marR="0" algn="ctr">
                        <a:lnSpc>
                          <a:spcPct val="115000"/>
                        </a:lnSpc>
                        <a:spcBef>
                          <a:spcPts val="0"/>
                        </a:spcBef>
                        <a:spcAft>
                          <a:spcPts val="0"/>
                        </a:spcAft>
                      </a:pPr>
                      <a:r>
                        <a:rPr lang="en-US" sz="1400">
                          <a:effectLst/>
                        </a:rPr>
                        <a:t>327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Conservation Cover</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67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692 </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42</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359 </a:t>
                      </a:r>
                      <a:endParaRPr lang="en-US" sz="1400">
                        <a:effectLst/>
                        <a:latin typeface="Calibri"/>
                        <a:ea typeface="Calibri"/>
                        <a:cs typeface="Times New Roman"/>
                      </a:endParaRPr>
                    </a:p>
                  </a:txBody>
                  <a:tcPr marL="60079" marR="60079" marT="0" marB="0" anchor="ctr"/>
                </a:tc>
              </a:tr>
              <a:tr h="325969">
                <a:tc>
                  <a:txBody>
                    <a:bodyPr/>
                    <a:lstStyle/>
                    <a:p>
                      <a:pPr marL="0" marR="0" algn="ctr">
                        <a:lnSpc>
                          <a:spcPct val="115000"/>
                        </a:lnSpc>
                        <a:spcBef>
                          <a:spcPts val="0"/>
                        </a:spcBef>
                        <a:spcAft>
                          <a:spcPts val="0"/>
                        </a:spcAft>
                      </a:pPr>
                      <a:r>
                        <a:rPr lang="en-US" sz="1400">
                          <a:effectLst/>
                        </a:rPr>
                        <a:t>386</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Field Border</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6</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60 </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10 </a:t>
                      </a:r>
                      <a:endParaRPr lang="en-US" sz="1400">
                        <a:effectLst/>
                        <a:latin typeface="Calibri"/>
                        <a:ea typeface="Calibri"/>
                        <a:cs typeface="Times New Roman"/>
                      </a:endParaRPr>
                    </a:p>
                  </a:txBody>
                  <a:tcPr marL="60079" marR="60079" marT="0" marB="0" anchor="ctr"/>
                </a:tc>
              </a:tr>
              <a:tr h="526653">
                <a:tc>
                  <a:txBody>
                    <a:bodyPr/>
                    <a:lstStyle/>
                    <a:p>
                      <a:pPr marL="0" marR="0" algn="ctr">
                        <a:lnSpc>
                          <a:spcPct val="115000"/>
                        </a:lnSpc>
                        <a:spcBef>
                          <a:spcPts val="0"/>
                        </a:spcBef>
                        <a:spcAft>
                          <a:spcPts val="0"/>
                        </a:spcAft>
                      </a:pPr>
                      <a:r>
                        <a:rPr lang="en-US" sz="1400">
                          <a:effectLst/>
                        </a:rPr>
                        <a:t>645</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Upland Wildlife Habitat Management</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327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2,371 </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201</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1,700 </a:t>
                      </a:r>
                      <a:endParaRPr lang="en-US" sz="1400">
                        <a:effectLst/>
                        <a:latin typeface="Calibri"/>
                        <a:ea typeface="Calibri"/>
                        <a:cs typeface="Times New Roman"/>
                      </a:endParaRPr>
                    </a:p>
                  </a:txBody>
                  <a:tcPr marL="60079" marR="60079" marT="0" marB="0" anchor="ctr"/>
                </a:tc>
              </a:tr>
              <a:tr h="526653">
                <a:tc>
                  <a:txBody>
                    <a:bodyPr/>
                    <a:lstStyle/>
                    <a:p>
                      <a:pPr marL="0" marR="0" algn="ctr">
                        <a:lnSpc>
                          <a:spcPct val="115000"/>
                        </a:lnSpc>
                        <a:spcBef>
                          <a:spcPts val="0"/>
                        </a:spcBef>
                        <a:spcAft>
                          <a:spcPts val="0"/>
                        </a:spcAft>
                      </a:pPr>
                      <a:r>
                        <a:rPr lang="en-US" sz="1400">
                          <a:effectLst/>
                        </a:rPr>
                        <a:t>647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Early Successional Habitat Development/Management</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24</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44 </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11 </a:t>
                      </a:r>
                      <a:endParaRPr lang="en-US" sz="1400">
                        <a:effectLst/>
                        <a:latin typeface="Calibri"/>
                        <a:ea typeface="Calibri"/>
                        <a:cs typeface="Times New Roman"/>
                      </a:endParaRPr>
                    </a:p>
                  </a:txBody>
                  <a:tcPr marL="60079" marR="60079" marT="0" marB="0" anchor="ctr"/>
                </a:tc>
              </a:tr>
              <a:tr h="401193">
                <a:tc gridSpan="2">
                  <a:txBody>
                    <a:bodyPr/>
                    <a:lstStyle/>
                    <a:p>
                      <a:pPr marL="0" marR="0" algn="ctr">
                        <a:lnSpc>
                          <a:spcPct val="115000"/>
                        </a:lnSpc>
                        <a:spcBef>
                          <a:spcPts val="0"/>
                        </a:spcBef>
                        <a:spcAft>
                          <a:spcPts val="0"/>
                        </a:spcAft>
                      </a:pPr>
                      <a:r>
                        <a:rPr lang="en-US" sz="1400">
                          <a:effectLst/>
                        </a:rPr>
                        <a:t>TOTAL</a:t>
                      </a:r>
                      <a:endParaRPr lang="en-US" sz="1400">
                        <a:effectLst/>
                        <a:latin typeface="Calibri"/>
                        <a:ea typeface="Calibri"/>
                        <a:cs typeface="Times New Roman"/>
                      </a:endParaRPr>
                    </a:p>
                  </a:txBody>
                  <a:tcPr marL="60079" marR="60079"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400">
                          <a:effectLst/>
                        </a:rPr>
                        <a:t>225</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424</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3,167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150</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252</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2,079 </a:t>
                      </a:r>
                      <a:endParaRPr lang="en-US" sz="1400">
                        <a:effectLst/>
                        <a:latin typeface="Calibri"/>
                        <a:ea typeface="Calibri"/>
                        <a:cs typeface="Times New Roman"/>
                      </a:endParaRPr>
                    </a:p>
                  </a:txBody>
                  <a:tcPr marL="60079" marR="60079" marT="0" marB="0" anchor="ctr"/>
                </a:tc>
              </a:tr>
              <a:tr h="263326">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r>
              <a:tr h="263326">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dirty="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a:effectLst/>
                        <a:latin typeface="Calibri"/>
                      </a:endParaRPr>
                    </a:p>
                  </a:txBody>
                  <a:tcPr marL="60079" marR="60079" marT="0" marB="0" anchor="ctr"/>
                </a:tc>
              </a:tr>
              <a:tr h="351043">
                <a:tc>
                  <a:txBody>
                    <a:bodyPr/>
                    <a:lstStyle/>
                    <a:p>
                      <a:pPr>
                        <a:lnSpc>
                          <a:spcPct val="115000"/>
                        </a:lnSpc>
                      </a:pPr>
                      <a:endParaRPr lang="en-US" sz="1400">
                        <a:effectLst/>
                        <a:latin typeface="Calibri"/>
                      </a:endParaRPr>
                    </a:p>
                  </a:txBody>
                  <a:tcPr marL="60079" marR="60079" marT="0" marB="0" anchor="ctr"/>
                </a:tc>
                <a:tc>
                  <a:txBody>
                    <a:bodyPr/>
                    <a:lstStyle/>
                    <a:p>
                      <a:pPr>
                        <a:lnSpc>
                          <a:spcPct val="115000"/>
                        </a:lnSpc>
                      </a:pPr>
                      <a:endParaRPr lang="en-US" sz="1400" dirty="0">
                        <a:effectLst/>
                        <a:latin typeface="Calibri"/>
                      </a:endParaRPr>
                    </a:p>
                  </a:txBody>
                  <a:tcPr marL="60079" marR="60079" marT="0" marB="0" anchor="ctr">
                    <a:solidFill>
                      <a:schemeClr val="accent1"/>
                    </a:solidFill>
                  </a:tcPr>
                </a:tc>
                <a:tc gridSpan="3">
                  <a:txBody>
                    <a:bodyPr/>
                    <a:lstStyle/>
                    <a:p>
                      <a:pPr marL="0" marR="0" algn="ctr">
                        <a:lnSpc>
                          <a:spcPct val="115000"/>
                        </a:lnSpc>
                        <a:spcBef>
                          <a:spcPts val="0"/>
                        </a:spcBef>
                        <a:spcAft>
                          <a:spcPts val="0"/>
                        </a:spcAft>
                      </a:pPr>
                      <a:r>
                        <a:rPr lang="en-US" sz="1400" b="1" dirty="0">
                          <a:solidFill>
                            <a:schemeClr val="bg1"/>
                          </a:solidFill>
                          <a:effectLst/>
                        </a:rPr>
                        <a:t>2012</a:t>
                      </a:r>
                      <a:endParaRPr lang="en-US" sz="1400" b="1" dirty="0">
                        <a:solidFill>
                          <a:schemeClr val="bg1"/>
                        </a:solidFill>
                        <a:effectLst/>
                        <a:latin typeface="Calibri"/>
                        <a:ea typeface="Calibri"/>
                        <a:cs typeface="Times New Roman"/>
                      </a:endParaRPr>
                    </a:p>
                  </a:txBody>
                  <a:tcPr marL="60079" marR="60079" marT="0" marB="0" anchor="c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solidFill>
                            <a:schemeClr val="bg1"/>
                          </a:solidFill>
                          <a:effectLst/>
                        </a:rPr>
                        <a:t>Total For All Years</a:t>
                      </a:r>
                      <a:endParaRPr lang="en-US" sz="1400" b="1" dirty="0">
                        <a:solidFill>
                          <a:schemeClr val="bg1"/>
                        </a:solidFill>
                        <a:effectLst/>
                        <a:latin typeface="Calibri"/>
                        <a:ea typeface="Calibri"/>
                        <a:cs typeface="Times New Roman"/>
                      </a:endParaRPr>
                    </a:p>
                  </a:txBody>
                  <a:tcPr marL="60079" marR="60079" marT="0" marB="0" anchor="ctr">
                    <a:solidFill>
                      <a:schemeClr val="accent1"/>
                    </a:solidFill>
                  </a:tcPr>
                </a:tc>
                <a:tc hMerge="1">
                  <a:txBody>
                    <a:bodyPr/>
                    <a:lstStyle/>
                    <a:p>
                      <a:endParaRPr lang="en-US"/>
                    </a:p>
                  </a:txBody>
                  <a:tcPr/>
                </a:tc>
                <a:tc hMerge="1">
                  <a:txBody>
                    <a:bodyPr/>
                    <a:lstStyle/>
                    <a:p>
                      <a:endParaRPr lang="en-US"/>
                    </a:p>
                  </a:txBody>
                  <a:tcPr/>
                </a:tc>
              </a:tr>
              <a:tr h="526653">
                <a:tc>
                  <a:txBody>
                    <a:bodyPr/>
                    <a:lstStyle/>
                    <a:p>
                      <a:pPr marL="0" marR="0" algn="ctr">
                        <a:lnSpc>
                          <a:spcPct val="115000"/>
                        </a:lnSpc>
                        <a:spcBef>
                          <a:spcPts val="0"/>
                        </a:spcBef>
                        <a:spcAft>
                          <a:spcPts val="0"/>
                        </a:spcAft>
                      </a:pPr>
                      <a:r>
                        <a:rPr lang="en-US" sz="1400">
                          <a:effectLst/>
                        </a:rPr>
                        <a:t>Practice Code</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Name</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Con-tracts</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Count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Amount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Con-tracts</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Count</a:t>
                      </a:r>
                      <a:endParaRPr lang="en-US" sz="1400">
                        <a:effectLst/>
                        <a:latin typeface="Calibri"/>
                        <a:ea typeface="Calibri"/>
                        <a:cs typeface="Times New Roman"/>
                      </a:endParaRPr>
                    </a:p>
                  </a:txBody>
                  <a:tcPr marL="60079" marR="60079" marT="0" marB="0" anchor="ctr"/>
                </a:tc>
                <a:tc>
                  <a:txBody>
                    <a:bodyPr/>
                    <a:lstStyle/>
                    <a:p>
                      <a:pPr marL="0" marR="0" algn="ctr">
                        <a:lnSpc>
                          <a:spcPct val="115000"/>
                        </a:lnSpc>
                        <a:spcBef>
                          <a:spcPts val="0"/>
                        </a:spcBef>
                        <a:spcAft>
                          <a:spcPts val="0"/>
                        </a:spcAft>
                      </a:pPr>
                      <a:r>
                        <a:rPr lang="en-US" sz="1400">
                          <a:effectLst/>
                        </a:rPr>
                        <a:t>Practice Amount</a:t>
                      </a:r>
                      <a:endParaRPr lang="en-US" sz="1400">
                        <a:effectLst/>
                        <a:latin typeface="Calibri"/>
                        <a:ea typeface="Calibri"/>
                        <a:cs typeface="Times New Roman"/>
                      </a:endParaRPr>
                    </a:p>
                  </a:txBody>
                  <a:tcPr marL="60079" marR="60079" marT="0" marB="0" anchor="ctr"/>
                </a:tc>
              </a:tr>
              <a:tr h="507509">
                <a:tc>
                  <a:txBody>
                    <a:bodyPr/>
                    <a:lstStyle/>
                    <a:p>
                      <a:pPr marL="0" marR="0" algn="ctr">
                        <a:lnSpc>
                          <a:spcPct val="115000"/>
                        </a:lnSpc>
                        <a:spcBef>
                          <a:spcPts val="0"/>
                        </a:spcBef>
                        <a:spcAft>
                          <a:spcPts val="0"/>
                        </a:spcAft>
                      </a:pPr>
                      <a:r>
                        <a:rPr lang="en-US" sz="1400">
                          <a:effectLst/>
                        </a:rPr>
                        <a:t>327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Conservation Cover</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26</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121</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135</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1,172 </a:t>
                      </a:r>
                      <a:endParaRPr lang="en-US" sz="1400">
                        <a:effectLst/>
                        <a:latin typeface="Calibri"/>
                        <a:ea typeface="Calibri"/>
                        <a:cs typeface="Times New Roman"/>
                      </a:endParaRPr>
                    </a:p>
                  </a:txBody>
                  <a:tcPr marL="60079" marR="60079" marT="0" marB="0" anchor="ctr"/>
                </a:tc>
              </a:tr>
              <a:tr h="325969">
                <a:tc>
                  <a:txBody>
                    <a:bodyPr/>
                    <a:lstStyle/>
                    <a:p>
                      <a:pPr marL="0" marR="0" algn="ctr">
                        <a:lnSpc>
                          <a:spcPct val="115000"/>
                        </a:lnSpc>
                        <a:spcBef>
                          <a:spcPts val="0"/>
                        </a:spcBef>
                        <a:spcAft>
                          <a:spcPts val="0"/>
                        </a:spcAft>
                      </a:pPr>
                      <a:r>
                        <a:rPr lang="en-US" sz="1400">
                          <a:effectLst/>
                        </a:rPr>
                        <a:t>386</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Field Border</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14</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71 </a:t>
                      </a:r>
                      <a:endParaRPr lang="en-US" sz="1400">
                        <a:effectLst/>
                        <a:latin typeface="Calibri"/>
                        <a:ea typeface="Calibri"/>
                        <a:cs typeface="Times New Roman"/>
                      </a:endParaRPr>
                    </a:p>
                  </a:txBody>
                  <a:tcPr marL="60079" marR="60079" marT="0" marB="0" anchor="ctr"/>
                </a:tc>
              </a:tr>
              <a:tr h="526653">
                <a:tc>
                  <a:txBody>
                    <a:bodyPr/>
                    <a:lstStyle/>
                    <a:p>
                      <a:pPr marL="0" marR="0" algn="ctr">
                        <a:lnSpc>
                          <a:spcPct val="115000"/>
                        </a:lnSpc>
                        <a:spcBef>
                          <a:spcPts val="0"/>
                        </a:spcBef>
                        <a:spcAft>
                          <a:spcPts val="0"/>
                        </a:spcAft>
                      </a:pPr>
                      <a:r>
                        <a:rPr lang="en-US" sz="1400">
                          <a:effectLst/>
                        </a:rPr>
                        <a:t>645</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Upland Wildlife Habitat Management</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60</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613</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588</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4,685 </a:t>
                      </a:r>
                      <a:endParaRPr lang="en-US" sz="1400">
                        <a:effectLst/>
                        <a:latin typeface="Calibri"/>
                        <a:ea typeface="Calibri"/>
                        <a:cs typeface="Times New Roman"/>
                      </a:endParaRPr>
                    </a:p>
                  </a:txBody>
                  <a:tcPr marL="60079" marR="60079" marT="0" marB="0" anchor="ctr"/>
                </a:tc>
              </a:tr>
              <a:tr h="526653">
                <a:tc>
                  <a:txBody>
                    <a:bodyPr/>
                    <a:lstStyle/>
                    <a:p>
                      <a:pPr marL="0" marR="0" algn="ctr">
                        <a:lnSpc>
                          <a:spcPct val="115000"/>
                        </a:lnSpc>
                        <a:spcBef>
                          <a:spcPts val="0"/>
                        </a:spcBef>
                        <a:spcAft>
                          <a:spcPts val="0"/>
                        </a:spcAft>
                      </a:pPr>
                      <a:r>
                        <a:rPr lang="en-US" sz="1400">
                          <a:effectLst/>
                        </a:rPr>
                        <a:t>647</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Early Successional Habitat Development/Management</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26</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a:effectLst/>
                        </a:rPr>
                        <a:t>            55 </a:t>
                      </a:r>
                      <a:endParaRPr lang="en-US" sz="1400">
                        <a:effectLst/>
                        <a:latin typeface="Calibri"/>
                        <a:ea typeface="Calibri"/>
                        <a:cs typeface="Times New Roman"/>
                      </a:endParaRPr>
                    </a:p>
                  </a:txBody>
                  <a:tcPr marL="60079" marR="60079" marT="0" marB="0" anchor="ctr"/>
                </a:tc>
              </a:tr>
              <a:tr h="401193">
                <a:tc gridSpan="2">
                  <a:txBody>
                    <a:bodyPr/>
                    <a:lstStyle/>
                    <a:p>
                      <a:pPr marL="0" marR="0" algn="ctr">
                        <a:lnSpc>
                          <a:spcPct val="115000"/>
                        </a:lnSpc>
                        <a:spcBef>
                          <a:spcPts val="0"/>
                        </a:spcBef>
                        <a:spcAft>
                          <a:spcPts val="0"/>
                        </a:spcAft>
                      </a:pPr>
                      <a:r>
                        <a:rPr lang="en-US" sz="1400">
                          <a:effectLst/>
                        </a:rPr>
                        <a:t>TOTAL</a:t>
                      </a:r>
                      <a:endParaRPr lang="en-US" sz="1400">
                        <a:effectLst/>
                        <a:latin typeface="Calibri"/>
                        <a:ea typeface="Calibri"/>
                        <a:cs typeface="Times New Roman"/>
                      </a:endParaRPr>
                    </a:p>
                  </a:txBody>
                  <a:tcPr marL="60079" marR="60079"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400">
                          <a:effectLst/>
                        </a:rPr>
                        <a:t>63</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87</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737</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438</a:t>
                      </a:r>
                      <a:endParaRPr lang="en-US" sz="1400">
                        <a:effectLst/>
                        <a:latin typeface="Calibri"/>
                        <a:ea typeface="Calibri"/>
                        <a:cs typeface="Times New Roman"/>
                      </a:endParaRPr>
                    </a:p>
                  </a:txBody>
                  <a:tcPr marL="60079" marR="60079" marT="0" marB="0" anchor="ctr"/>
                </a:tc>
                <a:tc>
                  <a:txBody>
                    <a:bodyPr/>
                    <a:lstStyle/>
                    <a:p>
                      <a:pPr marL="0" marR="0" algn="r">
                        <a:lnSpc>
                          <a:spcPct val="115000"/>
                        </a:lnSpc>
                        <a:spcBef>
                          <a:spcPts val="0"/>
                        </a:spcBef>
                        <a:spcAft>
                          <a:spcPts val="0"/>
                        </a:spcAft>
                      </a:pPr>
                      <a:r>
                        <a:rPr lang="en-US" sz="1400">
                          <a:effectLst/>
                        </a:rPr>
                        <a:t>763</a:t>
                      </a:r>
                      <a:endParaRPr lang="en-US" sz="1400">
                        <a:effectLst/>
                        <a:latin typeface="Calibri"/>
                        <a:ea typeface="Calibri"/>
                        <a:cs typeface="Times New Roman"/>
                      </a:endParaRPr>
                    </a:p>
                  </a:txBody>
                  <a:tcPr marL="60079" marR="60079" marT="0" marB="0" anchor="ctr"/>
                </a:tc>
                <a:tc>
                  <a:txBody>
                    <a:bodyPr/>
                    <a:lstStyle/>
                    <a:p>
                      <a:pPr marL="0" marR="0">
                        <a:lnSpc>
                          <a:spcPct val="115000"/>
                        </a:lnSpc>
                        <a:spcBef>
                          <a:spcPts val="0"/>
                        </a:spcBef>
                        <a:spcAft>
                          <a:spcPts val="0"/>
                        </a:spcAft>
                      </a:pPr>
                      <a:r>
                        <a:rPr lang="en-US" sz="1400" dirty="0">
                          <a:effectLst/>
                        </a:rPr>
                        <a:t>       5,983 </a:t>
                      </a:r>
                      <a:endParaRPr lang="en-US" sz="1400" dirty="0">
                        <a:effectLst/>
                        <a:latin typeface="Calibri"/>
                        <a:ea typeface="Calibri"/>
                        <a:cs typeface="Times New Roman"/>
                      </a:endParaRPr>
                    </a:p>
                  </a:txBody>
                  <a:tcPr marL="60079" marR="60079" marT="0" marB="0" anchor="ctr"/>
                </a:tc>
              </a:tr>
            </a:tbl>
          </a:graphicData>
        </a:graphic>
      </p:graphicFrame>
    </p:spTree>
    <p:extLst>
      <p:ext uri="{BB962C8B-B14F-4D97-AF65-F5344CB8AC3E}">
        <p14:creationId xmlns:p14="http://schemas.microsoft.com/office/powerpoint/2010/main" val="240437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TotalTime>
  <Words>540</Words>
  <Application>Microsoft Office PowerPoint</Application>
  <PresentationFormat>On-screen Show (4:3)</PresentationFormat>
  <Paragraphs>198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FY09 EQIP Special Emphasis</dc:title>
  <dc:creator>gail.sallee</dc:creator>
  <cp:lastModifiedBy>Moody, Christa</cp:lastModifiedBy>
  <cp:revision>265</cp:revision>
  <dcterms:created xsi:type="dcterms:W3CDTF">2009-11-12T19:45:40Z</dcterms:created>
  <dcterms:modified xsi:type="dcterms:W3CDTF">2013-06-19T13:25:48Z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TC100690481033</vt:lpwstr>
  </property>
</Properties>
</file>